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jaVu Serif" charset="1" panose="02060603050605020204"/>
      <p:regular r:id="rId10"/>
    </p:embeddedFont>
    <p:embeddedFont>
      <p:font typeface="DejaVu Serif Bold" charset="1" panose="02060803050605020204"/>
      <p:regular r:id="rId11"/>
    </p:embeddedFont>
    <p:embeddedFont>
      <p:font typeface="DejaVu Serif Italics" charset="1" panose="020606030503050B0204"/>
      <p:regular r:id="rId12"/>
    </p:embeddedFont>
    <p:embeddedFont>
      <p:font typeface="DejaVu Serif Bold Italics" charset="1" panose="020608030503050B0204"/>
      <p:regular r:id="rId13"/>
    </p:embeddedFont>
    <p:embeddedFont>
      <p:font typeface="Cormorant Garamond Bold" charset="1" panose="00000800000000000000"/>
      <p:regular r:id="rId14"/>
    </p:embeddedFont>
    <p:embeddedFont>
      <p:font typeface="Cormorant Garamond Bold Italics" charset="1" panose="00000800000000000000"/>
      <p:regular r:id="rId15"/>
    </p:embeddedFont>
    <p:embeddedFont>
      <p:font typeface="Overpass Light" charset="1" panose="00000400000000000000"/>
      <p:regular r:id="rId16"/>
    </p:embeddedFont>
    <p:embeddedFont>
      <p:font typeface="Overpass Light Bold" charset="1" panose="00000500000000000000"/>
      <p:regular r:id="rId17"/>
    </p:embeddedFont>
    <p:embeddedFont>
      <p:font typeface="Overpass Light Italics" charset="1" panose="00000400000000000000"/>
      <p:regular r:id="rId18"/>
    </p:embeddedFont>
    <p:embeddedFont>
      <p:font typeface="Overpass Light Bold Italics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38" Target="slides/slide19.xml" Type="http://schemas.openxmlformats.org/officeDocument/2006/relationships/slide"/><Relationship Id="rId39" Target="slides/slide20.xml" Type="http://schemas.openxmlformats.org/officeDocument/2006/relationships/slide"/><Relationship Id="rId4" Target="theme/theme1.xml" Type="http://schemas.openxmlformats.org/officeDocument/2006/relationships/theme"/><Relationship Id="rId40" Target="slides/slide21.xml" Type="http://schemas.openxmlformats.org/officeDocument/2006/relationships/slide"/><Relationship Id="rId41" Target="slides/slide22.xml" Type="http://schemas.openxmlformats.org/officeDocument/2006/relationships/slide"/><Relationship Id="rId42" Target="slides/slide23.xml" Type="http://schemas.openxmlformats.org/officeDocument/2006/relationships/slide"/><Relationship Id="rId43" Target="slides/slide24.xml" Type="http://schemas.openxmlformats.org/officeDocument/2006/relationships/slide"/><Relationship Id="rId44" Target="slides/slide25.xml" Type="http://schemas.openxmlformats.org/officeDocument/2006/relationships/slide"/><Relationship Id="rId45" Target="slides/slide26.xml" Type="http://schemas.openxmlformats.org/officeDocument/2006/relationships/slide"/><Relationship Id="rId46" Target="slides/slide27.xml" Type="http://schemas.openxmlformats.org/officeDocument/2006/relationships/slide"/><Relationship Id="rId47" Target="slides/slide28.xml" Type="http://schemas.openxmlformats.org/officeDocument/2006/relationships/slide"/><Relationship Id="rId48" Target="slides/slide29.xml" Type="http://schemas.openxmlformats.org/officeDocument/2006/relationships/slide"/><Relationship Id="rId49" Target="slides/slide30.xml" Type="http://schemas.openxmlformats.org/officeDocument/2006/relationships/slide"/><Relationship Id="rId5" Target="tableStyles.xml" Type="http://schemas.openxmlformats.org/officeDocument/2006/relationships/tableStyles"/><Relationship Id="rId50" Target="slides/slide31.xml" Type="http://schemas.openxmlformats.org/officeDocument/2006/relationships/slide"/><Relationship Id="rId51" Target="slides/slide32.xml" Type="http://schemas.openxmlformats.org/officeDocument/2006/relationships/slide"/><Relationship Id="rId52" Target="slides/slide33.xml" Type="http://schemas.openxmlformats.org/officeDocument/2006/relationships/slide"/><Relationship Id="rId53" Target="slides/slide34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8465389"/>
            <a:ext cx="16230600" cy="31982"/>
          </a:xfrm>
          <a:prstGeom prst="rect">
            <a:avLst/>
          </a:prstGeom>
          <a:solidFill>
            <a:srgbClr val="1A1B1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303815" y="9029874"/>
            <a:ext cx="955485" cy="218188"/>
            <a:chOff x="0" y="0"/>
            <a:chExt cx="1273980" cy="290918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TextBox 10" id="10"/>
          <p:cNvSpPr txBox="true"/>
          <p:nvPr/>
        </p:nvSpPr>
        <p:spPr>
          <a:xfrm rot="0">
            <a:off x="2141827" y="3148971"/>
            <a:ext cx="13417485" cy="505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1"/>
              </a:lnSpc>
            </a:pPr>
            <a:r>
              <a:rPr lang="en-US" sz="14479">
                <a:solidFill>
                  <a:srgbClr val="1A1B18"/>
                </a:solidFill>
                <a:latin typeface="Cormorant Garamond Bold Bold"/>
              </a:rPr>
              <a:t>ZAMAN YÖNETİMİ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35258" y="535822"/>
            <a:ext cx="13417485" cy="256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DejaVu Serif"/>
              </a:rPr>
              <a:t>ŞEHİTKAMİL H.L.Ş REHBERLİK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VE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ARAŞTIRMA MERKEZİ</a:t>
            </a:r>
          </a:p>
          <a:p>
            <a:pPr algn="ctr">
              <a:lnSpc>
                <a:spcPts val="7280"/>
              </a:lnSpc>
            </a:pP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708" r="0" b="708"/>
          <a:stretch>
            <a:fillRect/>
          </a:stretch>
        </p:blipFill>
        <p:spPr>
          <a:xfrm flipH="false" flipV="false" rot="0">
            <a:off x="12710767" y="232745"/>
            <a:ext cx="2497845" cy="252019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0" t="708" r="0" b="708"/>
          <a:stretch>
            <a:fillRect/>
          </a:stretch>
        </p:blipFill>
        <p:spPr>
          <a:xfrm flipH="false" flipV="false" rot="0">
            <a:off x="2785958" y="232745"/>
            <a:ext cx="2497845" cy="2520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139238" y="4899978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797149" y="1822319"/>
            <a:ext cx="15008186" cy="7131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"/>
              </a:rPr>
              <a:t>Zamanla ilgili sorunlarımın farkında mıyım?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"/>
              </a:rPr>
              <a:t>           </a:t>
            </a:r>
            <a:r>
              <a:rPr lang="en-US" sz="4200">
                <a:solidFill>
                  <a:srgbClr val="000000"/>
                </a:solidFill>
                <a:latin typeface="Overpass Light Bold"/>
              </a:rPr>
              <a:t>İç disiplinden yoksun olmak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 Bold"/>
              </a:rPr>
              <a:t>           Yeniliklere karşı dirençli olmak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 Bold"/>
              </a:rPr>
              <a:t>           Öz yönetim yoksunluğu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523008"/>
                </a:solidFill>
                <a:latin typeface="Overpass Light Bold"/>
              </a:rPr>
              <a:t>           O</a:t>
            </a:r>
            <a:r>
              <a:rPr lang="en-US" sz="4200">
                <a:solidFill>
                  <a:srgbClr val="000000"/>
                </a:solidFill>
                <a:latin typeface="Overpass Light Bold"/>
              </a:rPr>
              <a:t>lumsuz iç diyalog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"/>
              </a:rPr>
              <a:t>Zamanı verimli kullanmak istiyor muyum?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"/>
              </a:rPr>
              <a:t>Zamanı verimli kullanırsam ne gibi kazançlarım olur?</a:t>
            </a:r>
          </a:p>
          <a:p>
            <a:pPr marL="906780" indent="-453390" lvl="1">
              <a:lnSpc>
                <a:spcPts val="7014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verpass Light"/>
              </a:rPr>
              <a:t>Zamanı verimli kullanmazsam ne kaybederim?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848721"/>
            <a:ext cx="6440642" cy="409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2" id="12"/>
          <p:cNvSpPr txBox="true"/>
          <p:nvPr/>
        </p:nvSpPr>
        <p:spPr>
          <a:xfrm rot="0">
            <a:off x="908437" y="452437"/>
            <a:ext cx="1381850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95400" indent="-647700" lvl="1">
              <a:lnSpc>
                <a:spcPts val="8399"/>
              </a:lnSpc>
              <a:buFont typeface="Arial"/>
              <a:buChar char="•"/>
            </a:pPr>
            <a:r>
              <a:rPr lang="en-US" sz="5999">
                <a:solidFill>
                  <a:srgbClr val="000000"/>
                </a:solidFill>
                <a:latin typeface="DejaVu Serif Bold"/>
              </a:rPr>
              <a:t>İç Disiplinden Yoksun Olmak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5275" y="2879163"/>
            <a:ext cx="17732725" cy="5233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67"/>
              </a:lnSpc>
            </a:pPr>
            <a:r>
              <a:rPr lang="en-US" sz="3400">
                <a:solidFill>
                  <a:srgbClr val="000000"/>
                </a:solidFill>
                <a:latin typeface="Overpass Light"/>
              </a:rPr>
              <a:t>İç disiplin anlık olarak ne hissettiğimize göre değil ne düşündüğümüze göre hareket etmektir.  İlk heyecan geçtikten sonra bir işe projeye devam edebilmektir.  Engellerle karşılaşıldığında yılmamak ve yola devam etmektir.  Zor bir işle uğraşırken canınız tembellik yapmak istediğinde bunu erteleyebilmektir.</a:t>
            </a:r>
          </a:p>
          <a:p>
            <a:pPr marL="734059" indent="-367030" lvl="1">
              <a:lnSpc>
                <a:spcPts val="5167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Overpass Light"/>
              </a:rPr>
              <a:t>Zaman yönetimi becerisi kazanmak belli bir miktar emek ve çaba gerektirir.  </a:t>
            </a:r>
          </a:p>
          <a:p>
            <a:pPr marL="734059" indent="-367030" lvl="1">
              <a:lnSpc>
                <a:spcPts val="5167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Overpass Light"/>
              </a:rPr>
              <a:t>Bir kez kazanıldıktan sonra ise otomatik hale gelir.</a:t>
            </a:r>
          </a:p>
          <a:p>
            <a:pPr marL="734059" indent="-367030" lvl="1">
              <a:lnSpc>
                <a:spcPts val="5167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Overpass Light"/>
              </a:rPr>
              <a:t>Kişi kendi istemedikçe zararlı alışkanlıklarını değiştirmede hiçbir yöntem yararlı olmaz. </a:t>
            </a:r>
          </a:p>
          <a:p>
            <a:pPr marL="734060" indent="-367030" lvl="1">
              <a:lnSpc>
                <a:spcPts val="516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Overpass Light"/>
              </a:rPr>
              <a:t>Öncelikli olarak kişi değişimi kendi için istemelidir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538" r="0" b="538"/>
          <a:stretch>
            <a:fillRect/>
          </a:stretch>
        </p:blipFill>
        <p:spPr>
          <a:xfrm flipH="false" flipV="false" rot="0">
            <a:off x="4828465" y="739262"/>
            <a:ext cx="9548555" cy="880847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809777" y="2996560"/>
            <a:ext cx="3334223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Zamanı Algıla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34209" y="5287645"/>
            <a:ext cx="3334223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Teknikleri Uygula</a:t>
            </a:r>
          </a:p>
        </p:txBody>
      </p:sp>
      <p:sp>
        <p:nvSpPr>
          <p:cNvPr name="TextBox 14" id="14"/>
          <p:cNvSpPr txBox="true"/>
          <p:nvPr/>
        </p:nvSpPr>
        <p:spPr>
          <a:xfrm rot="62932">
            <a:off x="8827862" y="2903037"/>
            <a:ext cx="4542340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Zorluklarını Fark 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40523" y="5268595"/>
            <a:ext cx="3539964" cy="177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DejaVu Serif Bold"/>
              </a:rPr>
              <a:t>Kendini Tanı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80954" y="7031544"/>
            <a:ext cx="3334223" cy="202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Zaman Tuzaklarını Fark Et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54570" y="8671463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028700" y="1028700"/>
            <a:ext cx="1007226" cy="100722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172488" y="2540247"/>
            <a:ext cx="9825441" cy="624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22"/>
              </a:lnSpc>
            </a:pPr>
            <a:r>
              <a:rPr lang="en-US" sz="3949">
                <a:solidFill>
                  <a:srgbClr val="1A1B18"/>
                </a:solidFill>
                <a:sym typeface="Overpass Light"/>
              </a:rPr>
              <a:t></a:t>
            </a:r>
            <a:r>
              <a:rPr lang="en-US" sz="3949">
                <a:solidFill>
                  <a:srgbClr val="000000"/>
                </a:solidFill>
                <a:latin typeface="Overpass Light"/>
              </a:rPr>
              <a:t> Hedeflerini, güçlü ve zayıf yönlerini, verimli ve verimsiz saatlerini, kendine iyi gelen durumları iyi bilen kişi kendini ve zamanını iyi yönetir.</a:t>
            </a:r>
          </a:p>
          <a:p>
            <a:pPr>
              <a:lnSpc>
                <a:spcPts val="6122"/>
              </a:lnSpc>
            </a:pPr>
            <a:r>
              <a:rPr lang="en-US" sz="3949">
                <a:solidFill>
                  <a:srgbClr val="000000"/>
                </a:solidFill>
                <a:sym typeface="Overpass Light"/>
              </a:rPr>
              <a:t> Önemli olan kişinin güçlü ve zayıf yönlerini iyi analiz etmesi ve zayıf yönlerini kabul ederek geliştirmesidir. Güçlü yönlerini ise fark ederek yararlanmalıdır.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9213761" y="9517064"/>
            <a:ext cx="8115300" cy="31355"/>
          </a:xfrm>
          <a:prstGeom prst="rect">
            <a:avLst/>
          </a:prstGeom>
          <a:solidFill>
            <a:srgbClr val="1A1B18"/>
          </a:solidFill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34931" y="2778372"/>
            <a:ext cx="6993742" cy="5130013"/>
            <a:chOff x="0" y="0"/>
            <a:chExt cx="4198620" cy="3079750"/>
          </a:xfrm>
        </p:grpSpPr>
        <p:sp>
          <p:nvSpPr>
            <p:cNvPr name="Freeform 14" id="1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130" r="-1990" t="-40438" b="-40478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872697" y="995607"/>
            <a:ext cx="10125233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DejaVu Serif Bold"/>
              </a:rPr>
              <a:t>Kendini Tanımak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538" r="0" b="538"/>
          <a:stretch>
            <a:fillRect/>
          </a:stretch>
        </p:blipFill>
        <p:spPr>
          <a:xfrm flipH="false" flipV="false" rot="0">
            <a:off x="4828465" y="739262"/>
            <a:ext cx="9548555" cy="880847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809777" y="2996560"/>
            <a:ext cx="3334223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Zamanı Algıla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34209" y="5287645"/>
            <a:ext cx="3334223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Teknikleri Uygula</a:t>
            </a:r>
          </a:p>
        </p:txBody>
      </p:sp>
      <p:sp>
        <p:nvSpPr>
          <p:cNvPr name="TextBox 14" id="14"/>
          <p:cNvSpPr txBox="true"/>
          <p:nvPr/>
        </p:nvSpPr>
        <p:spPr>
          <a:xfrm rot="62932">
            <a:off x="8827862" y="2903037"/>
            <a:ext cx="4542340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Zorluklarını Fark 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52004" y="5287645"/>
            <a:ext cx="2948460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Kendini Tanı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80954" y="7041069"/>
            <a:ext cx="3334223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DejaVu Serif Bold"/>
              </a:rPr>
              <a:t>Zaman Tuzaklarını Fark Et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207045" y="8894634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TextBox 9" id="9"/>
          <p:cNvSpPr txBox="true"/>
          <p:nvPr/>
        </p:nvSpPr>
        <p:spPr>
          <a:xfrm rot="0">
            <a:off x="6742475" y="2201322"/>
            <a:ext cx="11151996" cy="6802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6"/>
              </a:lnSpc>
            </a:pPr>
            <a:r>
              <a:rPr lang="en-US" sz="3830">
                <a:solidFill>
                  <a:srgbClr val="1A1B18"/>
                </a:solidFill>
                <a:sym typeface="Overpass Light"/>
              </a:rPr>
              <a:t></a:t>
            </a:r>
            <a:r>
              <a:rPr lang="en-US" sz="3830">
                <a:solidFill>
                  <a:srgbClr val="000000"/>
                </a:solidFill>
                <a:latin typeface="Overpass Light"/>
              </a:rPr>
              <a:t>Zamanın etkin kullanımının önündeki her türlü engele</a:t>
            </a:r>
            <a:r>
              <a:rPr lang="en-US" sz="3830">
                <a:solidFill>
                  <a:srgbClr val="FF1616"/>
                </a:solidFill>
                <a:latin typeface="Overpass Light Bold"/>
              </a:rPr>
              <a:t> </a:t>
            </a:r>
            <a:r>
              <a:rPr lang="en-US" sz="3830">
                <a:solidFill>
                  <a:srgbClr val="000000"/>
                </a:solidFill>
                <a:latin typeface="Overpass Light Bold"/>
              </a:rPr>
              <a:t>zaman tuzağı</a:t>
            </a:r>
            <a:r>
              <a:rPr lang="en-US" sz="3830">
                <a:solidFill>
                  <a:srgbClr val="000000"/>
                </a:solidFill>
                <a:latin typeface="Overpass Light"/>
              </a:rPr>
              <a:t> denir</a:t>
            </a:r>
          </a:p>
          <a:p>
            <a:pPr>
              <a:lnSpc>
                <a:spcPts val="5936"/>
              </a:lnSpc>
            </a:pPr>
            <a:r>
              <a:rPr lang="en-US" sz="3830">
                <a:solidFill>
                  <a:srgbClr val="000000"/>
                </a:solidFill>
                <a:sym typeface="Arimo"/>
              </a:rPr>
              <a:t>Genel olarak üç tür zaman tuzağından söz edebiliriz:</a:t>
            </a:r>
          </a:p>
          <a:p>
            <a:pPr marL="826902" indent="-413451" lvl="1">
              <a:lnSpc>
                <a:spcPts val="5936"/>
              </a:lnSpc>
              <a:buFont typeface="Arial"/>
              <a:buChar char="•"/>
            </a:pPr>
            <a:r>
              <a:rPr lang="en-US" sz="3830">
                <a:solidFill>
                  <a:srgbClr val="000000"/>
                </a:solidFill>
                <a:sym typeface="Arimo"/>
              </a:rPr>
              <a:t> Kişinin kendisinden kaynaklanan zaman tuzakları.</a:t>
            </a:r>
          </a:p>
          <a:p>
            <a:pPr marL="826902" indent="-413451" lvl="1">
              <a:lnSpc>
                <a:spcPts val="5936"/>
              </a:lnSpc>
              <a:buFont typeface="Arial"/>
              <a:buChar char="•"/>
            </a:pPr>
            <a:r>
              <a:rPr lang="en-US" sz="3830">
                <a:solidFill>
                  <a:srgbClr val="000000"/>
                </a:solidFill>
                <a:sym typeface="Arimo"/>
              </a:rPr>
              <a:t> İşten kaynaklanan zaman tuzakları.</a:t>
            </a:r>
          </a:p>
          <a:p>
            <a:pPr marL="826902" indent="-413451" lvl="1">
              <a:lnSpc>
                <a:spcPts val="5936"/>
              </a:lnSpc>
              <a:buFont typeface="Arial"/>
              <a:buChar char="•"/>
            </a:pPr>
            <a:r>
              <a:rPr lang="en-US" sz="3830">
                <a:solidFill>
                  <a:srgbClr val="000000"/>
                </a:solidFill>
                <a:sym typeface="Arimo"/>
              </a:rPr>
              <a:t> Örgütsel yapıdan kaynaklanan zaman tuzakları.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8103975" y="9258300"/>
            <a:ext cx="8466000" cy="31355"/>
          </a:xfrm>
          <a:prstGeom prst="rect">
            <a:avLst/>
          </a:prstGeom>
          <a:solidFill>
            <a:srgbClr val="1A1B18"/>
          </a:solid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503372" y="1888169"/>
            <a:ext cx="4215079" cy="6510661"/>
            <a:chOff x="0" y="0"/>
            <a:chExt cx="2192020" cy="3385820"/>
          </a:xfrm>
        </p:grpSpPr>
        <p:sp>
          <p:nvSpPr>
            <p:cNvPr name="Freeform 12" id="12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r="r" b="b" t="t" l="l"/>
              <a:pathLst>
                <a:path h="3388362" w="2194560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2"/>
              <a:stretch>
                <a:fillRect l="-27269" r="-27261" t="0" b="-44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742475" y="510219"/>
            <a:ext cx="9844650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DejaVu Serif Bold"/>
              </a:rPr>
              <a:t>Zaman Tuzakları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54570" y="8671463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AutoShape 9" id="9"/>
          <p:cNvSpPr/>
          <p:nvPr/>
        </p:nvSpPr>
        <p:spPr>
          <a:xfrm rot="0">
            <a:off x="2890314" y="1028700"/>
            <a:ext cx="28575" cy="8229600"/>
          </a:xfrm>
          <a:prstGeom prst="rect">
            <a:avLst/>
          </a:prstGeom>
          <a:solidFill>
            <a:srgbClr val="1A1B18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007226" cy="100722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532098" y="2738881"/>
            <a:ext cx="13405727" cy="5563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latin typeface="Overpass Light"/>
              </a:rPr>
              <a:t>Öz Disiplin yoksunluğu</a:t>
            </a:r>
          </a:p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sym typeface="Overpass Light"/>
              </a:rPr>
              <a:t> Plansızlık</a:t>
            </a:r>
          </a:p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sym typeface="Overpass Light"/>
              </a:rPr>
              <a:t> Bireysel hedeflerin belirsizliği</a:t>
            </a:r>
          </a:p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sym typeface="Overpass Light"/>
              </a:rPr>
              <a:t> Erteleme ve oyalanma</a:t>
            </a:r>
          </a:p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sym typeface="Overpass Light"/>
              </a:rPr>
              <a:t> Kendine aşırı güven ya da güvensizlik</a:t>
            </a:r>
          </a:p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sym typeface="Overpass Light"/>
              </a:rPr>
              <a:t> Hayır diyememe ya da aşırı sosyallik</a:t>
            </a:r>
          </a:p>
          <a:p>
            <a:pPr algn="just" marL="777240" indent="-388620" lvl="1">
              <a:lnSpc>
                <a:spcPts val="5544"/>
              </a:lnSpc>
              <a:buFont typeface="Arial"/>
              <a:buChar char="•"/>
            </a:pPr>
            <a:r>
              <a:rPr lang="en-US" sz="3600">
                <a:solidFill>
                  <a:srgbClr val="1A1B18"/>
                </a:solidFill>
                <a:sym typeface="Overpass Light"/>
              </a:rPr>
              <a:t> Hafife alma ya da ön yargılar</a:t>
            </a:r>
          </a:p>
          <a:p>
            <a:pPr algn="just">
              <a:lnSpc>
                <a:spcPts val="511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4068842" y="657976"/>
            <a:ext cx="12332238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DejaVu Serif Bold"/>
              </a:rPr>
              <a:t>Zaman Tuzakları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6443" y="2087545"/>
            <a:ext cx="6715851" cy="6261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0502" indent="-450251" lvl="1">
              <a:lnSpc>
                <a:spcPts val="6548"/>
              </a:lnSpc>
              <a:buFont typeface="Arial"/>
              <a:buChar char="•"/>
            </a:pPr>
            <a:r>
              <a:rPr lang="en-US" sz="4170">
                <a:solidFill>
                  <a:srgbClr val="1A1B18"/>
                </a:solidFill>
                <a:latin typeface="Overpass Light"/>
              </a:rPr>
              <a:t>Önceliklerin belirsizliği</a:t>
            </a:r>
          </a:p>
          <a:p>
            <a:pPr marL="900502" indent="-450251" lvl="1">
              <a:lnSpc>
                <a:spcPts val="6548"/>
              </a:lnSpc>
              <a:buFont typeface="Arial"/>
              <a:buChar char="•"/>
            </a:pPr>
            <a:r>
              <a:rPr lang="en-US" sz="4170">
                <a:solidFill>
                  <a:srgbClr val="1A1B18"/>
                </a:solidFill>
                <a:sym typeface="Arimo"/>
              </a:rPr>
              <a:t> Stres ve zaman baskısı</a:t>
            </a:r>
          </a:p>
          <a:p>
            <a:pPr marL="900502" indent="-450251" lvl="1">
              <a:lnSpc>
                <a:spcPts val="6548"/>
              </a:lnSpc>
              <a:buFont typeface="Arial"/>
              <a:buChar char="•"/>
            </a:pPr>
            <a:r>
              <a:rPr lang="en-US" sz="4170">
                <a:solidFill>
                  <a:srgbClr val="1A1B18"/>
                </a:solidFill>
                <a:sym typeface="Arimo"/>
              </a:rPr>
              <a:t> Olumsuz kişisel tutum</a:t>
            </a:r>
          </a:p>
          <a:p>
            <a:pPr marL="900502" indent="-450251" lvl="1">
              <a:lnSpc>
                <a:spcPts val="6548"/>
              </a:lnSpc>
              <a:buFont typeface="Arial"/>
              <a:buChar char="•"/>
            </a:pPr>
            <a:r>
              <a:rPr lang="en-US" sz="4170">
                <a:solidFill>
                  <a:srgbClr val="1A1B18"/>
                </a:solidFill>
                <a:sym typeface="Arimo"/>
              </a:rPr>
              <a:t> Alışkanlıkların kontrolünde olma</a:t>
            </a:r>
          </a:p>
          <a:p>
            <a:pPr marL="900502" indent="-450251" lvl="1">
              <a:lnSpc>
                <a:spcPts val="6548"/>
              </a:lnSpc>
              <a:buFont typeface="Arial"/>
              <a:buChar char="•"/>
            </a:pPr>
            <a:r>
              <a:rPr lang="en-US" sz="4170">
                <a:solidFill>
                  <a:srgbClr val="1A1B18"/>
                </a:solidFill>
                <a:sym typeface="Arimo"/>
              </a:rPr>
              <a:t> Kararsızlık</a:t>
            </a:r>
          </a:p>
          <a:p>
            <a:pPr marL="900502" indent="-450251" lvl="1">
              <a:lnSpc>
                <a:spcPts val="6548"/>
              </a:lnSpc>
              <a:buFont typeface="Arial"/>
              <a:buChar char="•"/>
            </a:pPr>
            <a:r>
              <a:rPr lang="en-US" sz="4170">
                <a:solidFill>
                  <a:srgbClr val="1A1B18"/>
                </a:solidFill>
                <a:sym typeface="Arimo"/>
              </a:rPr>
              <a:t> Güç olandan kaçınma</a:t>
            </a:r>
          </a:p>
          <a:p>
            <a:pPr>
              <a:lnSpc>
                <a:spcPts val="291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9144000" y="2139225"/>
            <a:ext cx="7713341" cy="5657850"/>
            <a:chOff x="0" y="0"/>
            <a:chExt cx="4198620" cy="3079750"/>
          </a:xfrm>
        </p:grpSpPr>
        <p:sp>
          <p:nvSpPr>
            <p:cNvPr name="Freeform 13" id="1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130" r="-90" t="-496" b="-537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1075" y="2709100"/>
            <a:ext cx="15370295" cy="5593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80"/>
              </a:lnSpc>
            </a:pPr>
            <a:r>
              <a:rPr lang="en-US" sz="4000">
                <a:solidFill>
                  <a:srgbClr val="1A1B18"/>
                </a:solidFill>
                <a:latin typeface="Overpass Light"/>
              </a:rPr>
              <a:t>B</a:t>
            </a:r>
            <a:r>
              <a:rPr lang="en-US" sz="4000">
                <a:solidFill>
                  <a:srgbClr val="000000"/>
                </a:solidFill>
                <a:latin typeface="Overpass Light"/>
              </a:rPr>
              <a:t>ilinçli planlamaların yapılmaması işlerin zamanında bitirilmesini engeller.</a:t>
            </a:r>
          </a:p>
          <a:p>
            <a:pPr>
              <a:lnSpc>
                <a:spcPts val="6280"/>
              </a:lnSpc>
            </a:pPr>
            <a:r>
              <a:rPr lang="en-US" sz="4000">
                <a:solidFill>
                  <a:srgbClr val="000000"/>
                </a:solidFill>
                <a:sym typeface="Overpass Light"/>
              </a:rPr>
              <a:t> </a:t>
            </a:r>
          </a:p>
          <a:p>
            <a:pPr>
              <a:lnSpc>
                <a:spcPts val="6280"/>
              </a:lnSpc>
            </a:pPr>
            <a:r>
              <a:rPr lang="en-US" sz="4000">
                <a:solidFill>
                  <a:srgbClr val="000000"/>
                </a:solidFill>
                <a:latin typeface="Overpass Light Bold"/>
              </a:rPr>
              <a:t>GEREKÇESİ</a:t>
            </a:r>
          </a:p>
          <a:p>
            <a:pPr marL="863600" indent="-431800" lvl="1">
              <a:lnSpc>
                <a:spcPts val="62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sym typeface="Overpass Light"/>
              </a:rPr>
              <a:t> Yararlı görmeme</a:t>
            </a:r>
          </a:p>
          <a:p>
            <a:pPr marL="863600" indent="-431800" lvl="1">
              <a:lnSpc>
                <a:spcPts val="62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sym typeface="Overpass Light"/>
              </a:rPr>
              <a:t> Yönetmeye değil yapmaya meyilli </a:t>
            </a:r>
            <a:r>
              <a:rPr lang="en-US" sz="4000">
                <a:solidFill>
                  <a:srgbClr val="000000"/>
                </a:solidFill>
                <a:latin typeface="Overpass Light"/>
              </a:rPr>
              <a:t>olma</a:t>
            </a:r>
          </a:p>
          <a:p>
            <a:pPr marL="863600" indent="-431800" lvl="1">
              <a:lnSpc>
                <a:spcPts val="62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sym typeface="Overpass Light"/>
              </a:rPr>
              <a:t> Plansızda başarılı olabileceğini </a:t>
            </a:r>
            <a:r>
              <a:rPr lang="en-US" sz="4000">
                <a:solidFill>
                  <a:srgbClr val="000000"/>
                </a:solidFill>
                <a:latin typeface="Overpass Light"/>
              </a:rPr>
              <a:t>düşünme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1028700" y="566818"/>
            <a:ext cx="13577977" cy="1348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40"/>
              </a:lnSpc>
            </a:pPr>
            <a:r>
              <a:rPr lang="en-US" sz="9400">
                <a:solidFill>
                  <a:srgbClr val="1A1B18"/>
                </a:solidFill>
                <a:latin typeface="DejaVu Serif Bold"/>
              </a:rPr>
              <a:t>Plansızlık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79545"/>
            <a:ext cx="9397775" cy="803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600" indent="-431800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Hafta boyunca yapmak istediklerinizi </a:t>
            </a:r>
            <a:r>
              <a:rPr lang="en-US" sz="4000">
                <a:solidFill>
                  <a:srgbClr val="1A1B18"/>
                </a:solidFill>
                <a:latin typeface="Overpass Light"/>
              </a:rPr>
              <a:t>listeleyin ve öncelik sırasına dizin.</a:t>
            </a:r>
          </a:p>
          <a:p>
            <a:pPr marL="863600" indent="-431800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</a:t>
            </a:r>
            <a:r>
              <a:rPr lang="en-US" sz="4000">
                <a:solidFill>
                  <a:srgbClr val="CD0000"/>
                </a:solidFill>
                <a:latin typeface="Overpass Light Bold"/>
              </a:rPr>
              <a:t>“Günlük yapılacaklar”</a:t>
            </a:r>
            <a:r>
              <a:rPr lang="en-US" sz="400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4000">
                <a:solidFill>
                  <a:srgbClr val="1A1B18"/>
                </a:solidFill>
                <a:latin typeface="Overpass Light"/>
              </a:rPr>
              <a:t>listesini </a:t>
            </a:r>
            <a:r>
              <a:rPr lang="en-US" sz="4000">
                <a:solidFill>
                  <a:srgbClr val="1A1B18"/>
                </a:solidFill>
                <a:latin typeface="Overpass Light"/>
              </a:rPr>
              <a:t>önceliklerine göre hazırlayın.</a:t>
            </a:r>
          </a:p>
          <a:p>
            <a:pPr marL="863600" indent="-431800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Listenizin başındaki işlere büyük bir </a:t>
            </a:r>
            <a:r>
              <a:rPr lang="en-US" sz="4000">
                <a:solidFill>
                  <a:srgbClr val="1A1B18"/>
                </a:solidFill>
                <a:latin typeface="Overpass Light"/>
              </a:rPr>
              <a:t>dikkatle yaklaşın.</a:t>
            </a:r>
          </a:p>
          <a:p>
            <a:pPr marL="863600" indent="-431800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Başladığınız işi bir kerede tamamlayın.</a:t>
            </a:r>
          </a:p>
          <a:p>
            <a:pPr marL="863600" indent="-431800" lvl="1">
              <a:lnSpc>
                <a:spcPts val="6200"/>
              </a:lnSpc>
              <a:buFont typeface="Arial"/>
              <a:buChar char="•"/>
            </a:pPr>
            <a:r>
              <a:rPr lang="en-US" sz="4000">
                <a:solidFill>
                  <a:srgbClr val="CD0000"/>
                </a:solidFill>
                <a:latin typeface="Overpass Light Bold"/>
              </a:rPr>
              <a:t>“Zamanımı en iyi şekilde nasıl </a:t>
            </a:r>
            <a:r>
              <a:rPr lang="en-US" sz="4000">
                <a:solidFill>
                  <a:srgbClr val="CD0000"/>
                </a:solidFill>
                <a:latin typeface="Overpass Light Bold"/>
              </a:rPr>
              <a:t>değerlendirebilirim?”</a:t>
            </a:r>
            <a:r>
              <a:rPr lang="en-US" sz="4000">
                <a:solidFill>
                  <a:srgbClr val="1A1B18"/>
                </a:solidFill>
                <a:latin typeface="Overpass Light"/>
              </a:rPr>
              <a:t> diye kendinize sorun ve uygulayın.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072012" y="3468438"/>
            <a:ext cx="5187288" cy="4393938"/>
            <a:chOff x="0" y="0"/>
            <a:chExt cx="2374900" cy="2011680"/>
          </a:xfrm>
        </p:grpSpPr>
        <p:sp>
          <p:nvSpPr>
            <p:cNvPr name="Freeform 4" id="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24832" r="-24748" t="-63" b="252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432731"/>
            <a:ext cx="8667073" cy="122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DejaVu Serif Bold"/>
              </a:rPr>
              <a:t>Çözüm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2413675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3098204" y="143662"/>
            <a:ext cx="3816226" cy="3816226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2" id="12"/>
          <p:cNvSpPr txBox="true"/>
          <p:nvPr/>
        </p:nvSpPr>
        <p:spPr>
          <a:xfrm rot="0">
            <a:off x="736042" y="4914900"/>
            <a:ext cx="16815916" cy="2486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84"/>
              </a:lnSpc>
            </a:pPr>
            <a:r>
              <a:rPr lang="en-US" sz="4200">
                <a:solidFill>
                  <a:srgbClr val="1A1B18"/>
                </a:solidFill>
                <a:latin typeface="Overpass Light Bold"/>
              </a:rPr>
              <a:t>Zaman</a:t>
            </a:r>
            <a:r>
              <a:rPr lang="en-US" sz="4200">
                <a:solidFill>
                  <a:srgbClr val="1A1B18"/>
                </a:solidFill>
                <a:latin typeface="Overpass Light"/>
              </a:rPr>
              <a:t>; satın alınamayan, biriktirilemeyen, yenilenemeyen,</a:t>
            </a:r>
          </a:p>
          <a:p>
            <a:pPr>
              <a:lnSpc>
                <a:spcPts val="6384"/>
              </a:lnSpc>
            </a:pPr>
            <a:r>
              <a:rPr lang="en-US" sz="4200">
                <a:solidFill>
                  <a:srgbClr val="1A1B18"/>
                </a:solidFill>
                <a:latin typeface="Overpass Light"/>
              </a:rPr>
              <a:t>depolanamayan, durdurulamayan ve hiçbir şekilde yeri doldurulamayan tek kaynaktır.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6042" y="981750"/>
            <a:ext cx="11561452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1A1B18"/>
                </a:solidFill>
                <a:latin typeface="Cormorant Garamond Bold Bold"/>
              </a:rPr>
              <a:t>Zaman Nedir?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31111" y="376569"/>
            <a:ext cx="3350410" cy="33504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0300" y="2296957"/>
            <a:ext cx="15100727" cy="671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475" indent="-367237" lvl="1">
              <a:lnSpc>
                <a:spcPts val="5272"/>
              </a:lnSpc>
              <a:buFont typeface="Arial"/>
              <a:buChar char="•"/>
            </a:pPr>
            <a:r>
              <a:rPr lang="en-US" sz="3401">
                <a:solidFill>
                  <a:srgbClr val="1A1B18"/>
                </a:solidFill>
                <a:sym typeface="Overpass Light"/>
              </a:rPr>
              <a:t> Mevcut durumun  dışına çıkabilmek için hedef ve amaç belirleyip onun </a:t>
            </a:r>
            <a:r>
              <a:rPr lang="en-US" sz="3401">
                <a:solidFill>
                  <a:srgbClr val="1A1B18"/>
                </a:solidFill>
                <a:latin typeface="Overpass Light"/>
              </a:rPr>
              <a:t>uğruna çalışmak gerekir.</a:t>
            </a:r>
          </a:p>
          <a:p>
            <a:pPr marL="734475" indent="-367237" lvl="1">
              <a:lnSpc>
                <a:spcPts val="5272"/>
              </a:lnSpc>
              <a:buFont typeface="Arial"/>
              <a:buChar char="•"/>
            </a:pPr>
            <a:r>
              <a:rPr lang="en-US" sz="3401">
                <a:solidFill>
                  <a:srgbClr val="1A1B18"/>
                </a:solidFill>
                <a:sym typeface="Overpass Light"/>
              </a:rPr>
              <a:t> Kimi zaman statükonun aldatıcı rahatlık ve uyuşukluğundan kurtulmak büyük çaba </a:t>
            </a:r>
            <a:r>
              <a:rPr lang="en-US" sz="3401">
                <a:solidFill>
                  <a:srgbClr val="1A1B18"/>
                </a:solidFill>
                <a:latin typeface="Overpass Light"/>
              </a:rPr>
              <a:t>göstermeyi gerektirebilir.</a:t>
            </a:r>
          </a:p>
          <a:p>
            <a:pPr marL="734475" indent="-367237" lvl="1">
              <a:lnSpc>
                <a:spcPts val="5272"/>
              </a:lnSpc>
              <a:buFont typeface="Arial"/>
              <a:buChar char="•"/>
            </a:pPr>
            <a:r>
              <a:rPr lang="en-US" sz="3401">
                <a:solidFill>
                  <a:srgbClr val="1A1B18"/>
                </a:solidFill>
                <a:sym typeface="Overpass Light"/>
              </a:rPr>
              <a:t> Bu durumda belirlemiş olduğumuz açık ve gerçekleştirilebilir hedefler yaptığımız işi </a:t>
            </a:r>
            <a:r>
              <a:rPr lang="en-US" sz="3401">
                <a:solidFill>
                  <a:srgbClr val="1A1B18"/>
                </a:solidFill>
                <a:latin typeface="Overpass Light"/>
              </a:rPr>
              <a:t>anlamlı kılar ve motivasyon sağlar.</a:t>
            </a:r>
          </a:p>
          <a:p>
            <a:pPr marL="734475" indent="-367237" lvl="1">
              <a:lnSpc>
                <a:spcPts val="5272"/>
              </a:lnSpc>
              <a:buFont typeface="Arial"/>
              <a:buChar char="•"/>
            </a:pPr>
            <a:r>
              <a:rPr lang="en-US" sz="3401">
                <a:solidFill>
                  <a:srgbClr val="1A1B18"/>
                </a:solidFill>
                <a:sym typeface="Overpass Light"/>
              </a:rPr>
              <a:t> En önemli nokta ise doğru hedef belirlemektir. Hatalı hedefler zaman ve enerji kaybına </a:t>
            </a:r>
            <a:r>
              <a:rPr lang="en-US" sz="3401">
                <a:solidFill>
                  <a:srgbClr val="1A1B18"/>
                </a:solidFill>
                <a:latin typeface="Overpass Light"/>
              </a:rPr>
              <a:t>neden olur.</a:t>
            </a:r>
          </a:p>
          <a:p>
            <a:pPr marL="734475" indent="-367237" lvl="1">
              <a:lnSpc>
                <a:spcPts val="5272"/>
              </a:lnSpc>
              <a:buFont typeface="Arial"/>
              <a:buChar char="•"/>
            </a:pPr>
            <a:r>
              <a:rPr lang="en-US" sz="3401">
                <a:solidFill>
                  <a:srgbClr val="1A1B18"/>
                </a:solidFill>
                <a:sym typeface="Overpass Light"/>
              </a:rPr>
              <a:t> Davranışsal olarak tanımlanmış ve küçük adımlar içeren somut hedefler oluşturmak </a:t>
            </a:r>
            <a:r>
              <a:rPr lang="en-US" sz="3401">
                <a:solidFill>
                  <a:srgbClr val="1A1B18"/>
                </a:solidFill>
                <a:latin typeface="Overpass Light"/>
              </a:rPr>
              <a:t>gerekir.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805335" y="574735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216229" y="529907"/>
            <a:ext cx="16135141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30"/>
              </a:lnSpc>
            </a:pPr>
            <a:r>
              <a:rPr lang="en-US" sz="7300">
                <a:solidFill>
                  <a:srgbClr val="1A1B18"/>
                </a:solidFill>
                <a:latin typeface="DejaVu Serif Bold"/>
              </a:rPr>
              <a:t>Bireysel Hedeflerin Belirsizliği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2218" y="2585085"/>
            <a:ext cx="16233117" cy="4802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59"/>
              </a:lnSpc>
            </a:pPr>
            <a:r>
              <a:rPr lang="en-US" sz="4500">
                <a:solidFill>
                  <a:srgbClr val="1A1B18"/>
                </a:solidFill>
                <a:sym typeface="Overpass Light"/>
              </a:rPr>
              <a:t> Erteleme belli bir zaman dilimi içinde yapılması gereken işleri kendi zamanında yapmayıp başka zamana atmaktır.</a:t>
            </a:r>
          </a:p>
          <a:p>
            <a:pPr algn="just">
              <a:lnSpc>
                <a:spcPts val="7559"/>
              </a:lnSpc>
            </a:pPr>
            <a:r>
              <a:rPr lang="en-US" sz="4500">
                <a:solidFill>
                  <a:srgbClr val="1A1B18"/>
                </a:solidFill>
                <a:sym typeface="Overpass Light"/>
              </a:rPr>
              <a:t>Bu durumda sonraki zamandaki işlerde sıkışarak bir başka zamana atılır ve zincirleme bir reaksiyon süre gider. Ertelemenin kararsızlıkla ilgisi yoktur asıl kaynağı plansızlıktır.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583473" y="699525"/>
            <a:ext cx="16675827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1A1B18"/>
                </a:solidFill>
                <a:latin typeface="DejaVu Serif Bold"/>
              </a:rPr>
              <a:t>Erteleme ve Oyalanma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147037"/>
            <a:ext cx="13577977" cy="1111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</a:p>
          <a:p>
            <a:pPr>
              <a:lnSpc>
                <a:spcPts val="2799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AutoShape 3" id="3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848677" y="645550"/>
            <a:ext cx="15322670" cy="121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50"/>
              </a:lnSpc>
            </a:pPr>
            <a:r>
              <a:rPr lang="en-US" sz="8500">
                <a:solidFill>
                  <a:srgbClr val="1A1B18"/>
                </a:solidFill>
                <a:latin typeface="DejaVu Serif Bold"/>
              </a:rPr>
              <a:t>Ertelemenin Kaynakları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677" y="2000025"/>
            <a:ext cx="15322670" cy="881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Bazı işlerin hoşa gitmemesi</a:t>
            </a:r>
          </a:p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Bir işin çok zor olduğu düşüncesi</a:t>
            </a:r>
          </a:p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İşin sonuçlarının beklendiği gibi çıkmayacağına olan inanç.</a:t>
            </a:r>
          </a:p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İşin nasıl yapılacağını bilememe.</a:t>
            </a:r>
          </a:p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Zor işlere başlama konusunda duyulan çekingenlik.Başkalarının yardımını beklemek ya da başkalarını suçlamakHer iş için daha iyi daha uygun bir zaman olduğuna inanmak</a:t>
            </a:r>
          </a:p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Katılaşmış alışkanlıklar.</a:t>
            </a:r>
          </a:p>
          <a:p>
            <a:pPr marL="755650" indent="-377825" lvl="1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Aşırı planlama</a:t>
            </a:r>
          </a:p>
          <a:p>
            <a:pPr algn="ctr">
              <a:lnSpc>
                <a:spcPts val="5250"/>
              </a:lnSpc>
            </a:pPr>
          </a:p>
          <a:p>
            <a:pPr algn="ctr">
              <a:lnSpc>
                <a:spcPts val="6000"/>
              </a:lnSpc>
            </a:pPr>
            <a:r>
              <a:rPr lang="en-US" sz="4000">
                <a:solidFill>
                  <a:srgbClr val="CD0000"/>
                </a:solidFill>
                <a:latin typeface="Overpass Light Bold"/>
              </a:rPr>
              <a:t>Hoş olmayan işleri ertelemek onları ortadan kaldırmaz sadece endişe düzeyini arttırır.</a:t>
            </a:r>
          </a:p>
          <a:p>
            <a:pPr>
              <a:lnSpc>
                <a:spcPts val="450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538" r="0" b="538"/>
          <a:stretch>
            <a:fillRect/>
          </a:stretch>
        </p:blipFill>
        <p:spPr>
          <a:xfrm flipH="false" flipV="false" rot="0">
            <a:off x="4828465" y="739262"/>
            <a:ext cx="9548555" cy="880847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809777" y="2996560"/>
            <a:ext cx="3334223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Zamanı Algıla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34209" y="5297170"/>
            <a:ext cx="3681707" cy="154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0"/>
              </a:lnSpc>
            </a:pPr>
            <a:r>
              <a:rPr lang="en-US" sz="4407">
                <a:solidFill>
                  <a:srgbClr val="000000"/>
                </a:solidFill>
                <a:latin typeface="DejaVu Serif Bold"/>
              </a:rPr>
              <a:t>Teknikleri Uygula</a:t>
            </a:r>
          </a:p>
        </p:txBody>
      </p:sp>
      <p:sp>
        <p:nvSpPr>
          <p:cNvPr name="TextBox 14" id="14"/>
          <p:cNvSpPr txBox="true"/>
          <p:nvPr/>
        </p:nvSpPr>
        <p:spPr>
          <a:xfrm rot="62932">
            <a:off x="8827862" y="2903037"/>
            <a:ext cx="4542340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Zorluklarını Fark 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52004" y="5455920"/>
            <a:ext cx="2948460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Kendini Tanı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80954" y="7031544"/>
            <a:ext cx="3334223" cy="202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Zaman Tuzaklarını Fark Et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54570" y="8671463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AutoShape 9" id="9"/>
          <p:cNvSpPr/>
          <p:nvPr/>
        </p:nvSpPr>
        <p:spPr>
          <a:xfrm rot="0">
            <a:off x="2890314" y="1028700"/>
            <a:ext cx="28575" cy="8229600"/>
          </a:xfrm>
          <a:prstGeom prst="rect">
            <a:avLst/>
          </a:prstGeom>
          <a:solidFill>
            <a:srgbClr val="1A1B18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1007226" cy="100722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568627" y="3251533"/>
            <a:ext cx="13658928" cy="530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3585">
                <a:solidFill>
                  <a:srgbClr val="1A1B18"/>
                </a:solidFill>
                <a:sym typeface="Overpass Light"/>
              </a:rPr>
              <a:t> Öncelikleri Belirleyin</a:t>
            </a:r>
          </a:p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2290">
                <a:solidFill>
                  <a:srgbClr val="1A1B18"/>
                </a:solidFill>
                <a:sym typeface="Overpass Light"/>
              </a:rPr>
              <a:t> Plan Yapma Alışkanlığı Geliştirin</a:t>
            </a:r>
          </a:p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2290">
                <a:solidFill>
                  <a:srgbClr val="1A1B18"/>
                </a:solidFill>
                <a:sym typeface="Overpass Light"/>
              </a:rPr>
              <a:t> Gereksiz duraklamaları Önleyin</a:t>
            </a:r>
          </a:p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2290">
                <a:solidFill>
                  <a:srgbClr val="1A1B18"/>
                </a:solidFill>
                <a:sym typeface="Overpass Light"/>
              </a:rPr>
              <a:t> Kolay ve zor işleri arka arkaya gelecek biçimde düzenleyin</a:t>
            </a:r>
          </a:p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2290">
                <a:solidFill>
                  <a:srgbClr val="1A1B18"/>
                </a:solidFill>
                <a:sym typeface="Overpass Light"/>
              </a:rPr>
              <a:t> İşlere zor Kısımlarından başlayın</a:t>
            </a:r>
          </a:p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2290">
                <a:solidFill>
                  <a:srgbClr val="1A1B18"/>
                </a:solidFill>
                <a:sym typeface="Overpass Light"/>
              </a:rPr>
              <a:t> Büyük işleri daha küçük bölümlere ayırın</a:t>
            </a:r>
          </a:p>
          <a:p>
            <a:pPr marL="774158" indent="-387079" lvl="1">
              <a:lnSpc>
                <a:spcPts val="5450"/>
              </a:lnSpc>
              <a:buFont typeface="Arial"/>
              <a:buChar char="•"/>
            </a:pPr>
            <a:r>
              <a:rPr lang="en-US" sz="2290">
                <a:solidFill>
                  <a:srgbClr val="1A1B18"/>
                </a:solidFill>
                <a:sym typeface="Overpass Light"/>
              </a:rPr>
              <a:t> Bir anda tek bir iş üzerine odaklanın</a:t>
            </a:r>
          </a:p>
          <a:p>
            <a:pPr>
              <a:lnSpc>
                <a:spcPts val="3346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568627" y="1358063"/>
            <a:ext cx="13690673" cy="121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DejaVu Serif Bold"/>
              </a:rPr>
              <a:t>Zamanın Verimli Kullanımı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54570" y="8671463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028700" y="1028700"/>
            <a:ext cx="1007226" cy="100722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795247" y="2157929"/>
            <a:ext cx="8987127" cy="556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370" indent="-464185" lvl="1">
              <a:lnSpc>
                <a:spcPts val="6664"/>
              </a:lnSpc>
              <a:buFont typeface="Arial"/>
              <a:buChar char="•"/>
            </a:pPr>
            <a:r>
              <a:rPr lang="en-US" sz="4300">
                <a:solidFill>
                  <a:srgbClr val="1A1B18"/>
                </a:solidFill>
                <a:latin typeface="Overpass Light"/>
              </a:rPr>
              <a:t>İşi Ertelemekten Kaçınma</a:t>
            </a:r>
          </a:p>
          <a:p>
            <a:pPr marL="928370" indent="-464185" lvl="1">
              <a:lnSpc>
                <a:spcPts val="6664"/>
              </a:lnSpc>
              <a:buFont typeface="Arial"/>
              <a:buChar char="•"/>
            </a:pPr>
            <a:r>
              <a:rPr lang="en-US" sz="3000">
                <a:solidFill>
                  <a:srgbClr val="1A1B18"/>
                </a:solidFill>
                <a:sym typeface="Overpass Light"/>
              </a:rPr>
              <a:t> Yetki Devri</a:t>
            </a:r>
          </a:p>
          <a:p>
            <a:pPr marL="928370" indent="-464185" lvl="1">
              <a:lnSpc>
                <a:spcPts val="6664"/>
              </a:lnSpc>
              <a:buFont typeface="Arial"/>
              <a:buChar char="•"/>
            </a:pPr>
            <a:r>
              <a:rPr lang="en-US" sz="3000">
                <a:solidFill>
                  <a:srgbClr val="1A1B18"/>
                </a:solidFill>
                <a:sym typeface="Overpass Light"/>
              </a:rPr>
              <a:t> Ziyaretçi Düzenlemeleri</a:t>
            </a:r>
          </a:p>
          <a:p>
            <a:pPr marL="928370" indent="-464185" lvl="1">
              <a:lnSpc>
                <a:spcPts val="6664"/>
              </a:lnSpc>
              <a:buFont typeface="Arial"/>
              <a:buChar char="•"/>
            </a:pPr>
            <a:r>
              <a:rPr lang="en-US" sz="3000">
                <a:solidFill>
                  <a:srgbClr val="1A1B18"/>
                </a:solidFill>
                <a:sym typeface="Overpass Light"/>
              </a:rPr>
              <a:t> Telefon Düzenlemeleri</a:t>
            </a:r>
          </a:p>
          <a:p>
            <a:pPr marL="928370" indent="-464185" lvl="1">
              <a:lnSpc>
                <a:spcPts val="6664"/>
              </a:lnSpc>
              <a:buFont typeface="Arial"/>
              <a:buChar char="•"/>
            </a:pPr>
            <a:r>
              <a:rPr lang="en-US" sz="3000">
                <a:solidFill>
                  <a:srgbClr val="1A1B18"/>
                </a:solidFill>
                <a:latin typeface="Overpass Light"/>
              </a:rPr>
              <a:t>Çalışma Ortamının Düzenlenmesi</a:t>
            </a:r>
          </a:p>
          <a:p>
            <a:pPr marL="928370" indent="-464185" lvl="1">
              <a:lnSpc>
                <a:spcPts val="6664"/>
              </a:lnSpc>
              <a:buFont typeface="Arial"/>
              <a:buChar char="•"/>
            </a:pPr>
            <a:r>
              <a:rPr lang="en-US" sz="3000">
                <a:solidFill>
                  <a:srgbClr val="1A1B18"/>
                </a:solidFill>
                <a:sym typeface="Overpass Light"/>
              </a:rPr>
              <a:t> Etkili Toplantı Yönetimi</a:t>
            </a:r>
          </a:p>
          <a:p>
            <a:pPr>
              <a:lnSpc>
                <a:spcPts val="3359"/>
              </a:lnSpc>
            </a:pP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772290" y="2405579"/>
            <a:ext cx="7012939" cy="5144095"/>
            <a:chOff x="0" y="0"/>
            <a:chExt cx="4198620" cy="3079750"/>
          </a:xfrm>
        </p:grpSpPr>
        <p:sp>
          <p:nvSpPr>
            <p:cNvPr name="Freeform 13" id="1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23402" r="-23362" t="0" b="-41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465389"/>
            <a:ext cx="16230600" cy="792911"/>
            <a:chOff x="0" y="0"/>
            <a:chExt cx="21640800" cy="1057215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1640800" cy="42642"/>
            </a:xfrm>
            <a:prstGeom prst="rect">
              <a:avLst/>
            </a:prstGeom>
            <a:solidFill>
              <a:srgbClr val="1A1B18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685972"/>
              <a:ext cx="6783238" cy="37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303815" y="9029874"/>
            <a:ext cx="955485" cy="218188"/>
            <a:chOff x="0" y="0"/>
            <a:chExt cx="1273980" cy="290918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TextBox 12" id="12"/>
          <p:cNvSpPr txBox="true"/>
          <p:nvPr/>
        </p:nvSpPr>
        <p:spPr>
          <a:xfrm rot="0">
            <a:off x="1931688" y="3338489"/>
            <a:ext cx="15327612" cy="3895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1A1B18"/>
                </a:solidFill>
                <a:latin typeface="Cormorant Garamond Bold Bold"/>
              </a:rPr>
              <a:t>Kendini Yönetmeyi Öğrenmek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77405"/>
            <a:ext cx="14782783" cy="474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99"/>
              </a:lnSpc>
            </a:pPr>
            <a:r>
              <a:rPr lang="en-US" sz="4000">
                <a:solidFill>
                  <a:srgbClr val="1A1B18"/>
                </a:solidFill>
                <a:latin typeface="Overpass Light"/>
              </a:rPr>
              <a:t>Günün herhangi bir anında kendinize şu soruyu sorun:</a:t>
            </a:r>
          </a:p>
          <a:p>
            <a:pPr>
              <a:lnSpc>
                <a:spcPts val="6199"/>
              </a:lnSpc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</a:t>
            </a:r>
            <a:r>
              <a:rPr lang="en-US" sz="4000">
                <a:solidFill>
                  <a:srgbClr val="CD0000"/>
                </a:solidFill>
                <a:latin typeface="Overpass Light Bold"/>
              </a:rPr>
              <a:t>«ŞU ANDA NE YAPIYORUM?»</a:t>
            </a:r>
          </a:p>
          <a:p>
            <a:pPr>
              <a:lnSpc>
                <a:spcPts val="6199"/>
              </a:lnSpc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Bu soruya verdiğiniz yanıt çerçevesinde zamanı boşa harcayıp harcamadığınızı değerlendirin,</a:t>
            </a:r>
          </a:p>
          <a:p>
            <a:pPr>
              <a:lnSpc>
                <a:spcPts val="6199"/>
              </a:lnSpc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Sonrada şu soruyu sorun:</a:t>
            </a:r>
          </a:p>
          <a:p>
            <a:pPr>
              <a:lnSpc>
                <a:spcPts val="6200"/>
              </a:lnSpc>
            </a:pPr>
            <a:r>
              <a:rPr lang="en-US" sz="4000">
                <a:solidFill>
                  <a:srgbClr val="1A1B18"/>
                </a:solidFill>
                <a:sym typeface="Overpass Light"/>
              </a:rPr>
              <a:t> </a:t>
            </a:r>
            <a:r>
              <a:rPr lang="en-US" sz="4000">
                <a:solidFill>
                  <a:srgbClr val="CD0000"/>
                </a:solidFill>
                <a:latin typeface="Overpass Light Bold"/>
              </a:rPr>
              <a:t>«ZAMANIMI EN İYİ NASIL DEĞERLENDİREBİLİRİM»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8775" y="4688396"/>
            <a:ext cx="9898025" cy="2950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34"/>
              </a:lnSpc>
            </a:pPr>
            <a:r>
              <a:rPr lang="en-US" sz="3700" spc="-55">
                <a:solidFill>
                  <a:srgbClr val="1A1B18"/>
                </a:solidFill>
                <a:sym typeface="Overpass Light Bold"/>
              </a:rPr>
              <a:t>Herkes sonlu ve ölümlü olduğunu bilir. </a:t>
            </a:r>
          </a:p>
          <a:p>
            <a:pPr>
              <a:lnSpc>
                <a:spcPts val="5734"/>
              </a:lnSpc>
            </a:pPr>
            <a:r>
              <a:rPr lang="en-US" sz="3700" spc="-55">
                <a:solidFill>
                  <a:srgbClr val="1A1B18"/>
                </a:solidFill>
                <a:latin typeface="Overpass Light Bold"/>
              </a:rPr>
              <a:t>Ancak çok az kişi geçen zamanın akıp gitti ve tükendiğinin farkındadır.</a:t>
            </a:r>
          </a:p>
          <a:p>
            <a:pPr>
              <a:lnSpc>
                <a:spcPts val="5735"/>
              </a:lnSpc>
            </a:pPr>
            <a:r>
              <a:rPr lang="en-US" sz="3700" spc="-55">
                <a:solidFill>
                  <a:srgbClr val="1A1B18"/>
                </a:solidFill>
                <a:sym typeface="Overpass Light Bold"/>
              </a:rPr>
              <a:t> Zamanın akıp gittiğinin farkında olun.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48775" y="584573"/>
            <a:ext cx="10103943" cy="222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90"/>
              </a:lnSpc>
            </a:pPr>
            <a:r>
              <a:rPr lang="en-US" sz="7900">
                <a:solidFill>
                  <a:srgbClr val="1A1B18"/>
                </a:solidFill>
                <a:latin typeface="DejaVu Serif Bold"/>
              </a:rPr>
              <a:t>Zaman Akışının Farkında Olun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AutoShape 13" id="13"/>
          <p:cNvSpPr/>
          <p:nvPr/>
        </p:nvSpPr>
        <p:spPr>
          <a:xfrm rot="0">
            <a:off x="1028700" y="8591232"/>
            <a:ext cx="8115300" cy="31355"/>
          </a:xfrm>
          <a:prstGeom prst="rect">
            <a:avLst/>
          </a:prstGeom>
          <a:solidFill>
            <a:srgbClr val="1A1B18"/>
          </a:solid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AutoShape 11" id="11"/>
          <p:cNvSpPr/>
          <p:nvPr/>
        </p:nvSpPr>
        <p:spPr>
          <a:xfrm rot="0">
            <a:off x="27088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3586663" y="1482665"/>
            <a:ext cx="13470404" cy="7171646"/>
            <a:chOff x="0" y="0"/>
            <a:chExt cx="17960539" cy="956219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04775"/>
              <a:ext cx="17960539" cy="44886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017"/>
                </a:lnSpc>
              </a:pPr>
              <a:r>
                <a:rPr lang="en-US" sz="11834">
                  <a:solidFill>
                    <a:srgbClr val="1A1B18"/>
                  </a:solidFill>
                  <a:latin typeface="Cormorant Garamond Bold Bold"/>
                </a:rPr>
                <a:t>Enerjinizi Bilin ve Uyun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6820900"/>
              <a:ext cx="17960539" cy="2741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99"/>
                </a:lnSpc>
              </a:pPr>
              <a:r>
                <a:rPr lang="en-US" sz="3599">
                  <a:solidFill>
                    <a:srgbClr val="1A1B18"/>
                  </a:solidFill>
                  <a:latin typeface="Overpass Light"/>
                </a:rPr>
                <a:t>Öncelikli ve dikkat gerektiren işlerininiz günün en verimli çalışma saatlari olarak bilinen 9:00 ile 11:00 saatleri arasında yapmaya çalışın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33063" y="2490025"/>
            <a:ext cx="13577977" cy="586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49"/>
              </a:lnSpc>
            </a:pPr>
            <a:r>
              <a:rPr lang="en-US" sz="3500">
                <a:solidFill>
                  <a:srgbClr val="000000"/>
                </a:solidFill>
                <a:latin typeface="Overpass Light"/>
              </a:rPr>
              <a:t>1 yıl herkes için 365 gün, 1 gün herkes için 24 saat, 1 saat herkes için 60 dakikadır.</a:t>
            </a:r>
          </a:p>
          <a:p>
            <a:pPr marL="755649" indent="-377825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erpass Light"/>
              </a:rPr>
              <a:t>Hiç zamanım yok.</a:t>
            </a:r>
          </a:p>
          <a:p>
            <a:pPr marL="755649" indent="-377825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erpass Light"/>
              </a:rPr>
              <a:t>çok yoğunum.</a:t>
            </a:r>
          </a:p>
          <a:p>
            <a:pPr marL="755649" indent="-377825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erpass Light"/>
              </a:rPr>
              <a:t>işim başımdan aşkın.</a:t>
            </a:r>
          </a:p>
          <a:p>
            <a:pPr marL="755649" indent="-377825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erpass Light"/>
              </a:rPr>
              <a:t>başımı kaşıyacak vaktim yok.</a:t>
            </a:r>
          </a:p>
          <a:p>
            <a:pPr marL="755649" indent="-377825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erpass Light"/>
              </a:rPr>
              <a:t>nefes alacak vaktim yok.</a:t>
            </a:r>
          </a:p>
          <a:p>
            <a:pPr marL="755649" indent="-377825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erpass Light"/>
              </a:rPr>
              <a:t>koşuşturmaktan kendime vakit ayıramıyorum.</a:t>
            </a:r>
          </a:p>
          <a:p>
            <a:pPr>
              <a:lnSpc>
                <a:spcPts val="3500"/>
              </a:lnSpc>
            </a:pPr>
          </a:p>
        </p:txBody>
      </p:sp>
      <p:sp>
        <p:nvSpPr>
          <p:cNvPr name="AutoShape 3" id="3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587146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672463" y="8722898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1028700" y="1036083"/>
            <a:ext cx="14786703" cy="87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200">
                <a:solidFill>
                  <a:srgbClr val="1A1B18"/>
                </a:solidFill>
                <a:latin typeface="Cormorant Garamond Bold Bold"/>
              </a:rPr>
              <a:t>Zaman herkese eşit dağıtılmış kıt bir kaynaktır.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2005" y="8649970"/>
            <a:ext cx="17583990" cy="65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0"/>
              </a:lnSpc>
            </a:pPr>
            <a:r>
              <a:rPr lang="en-US" sz="4700">
                <a:solidFill>
                  <a:srgbClr val="1A1B18"/>
                </a:solidFill>
                <a:latin typeface="Cormorant Garamond Bold Bold"/>
              </a:rPr>
              <a:t>Zaman doğru yönetilmiyorsa hiçbir şey doğru yönetilmiyor demektir.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7850" y="2593495"/>
            <a:ext cx="13577977" cy="6187062"/>
            <a:chOff x="0" y="0"/>
            <a:chExt cx="18103970" cy="824941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5725"/>
              <a:ext cx="18103970" cy="18383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450"/>
                </a:lnSpc>
              </a:pPr>
              <a:r>
                <a:rPr lang="en-US" sz="9500">
                  <a:solidFill>
                    <a:srgbClr val="1A1B18"/>
                  </a:solidFill>
                  <a:latin typeface="Cormorant Garamond Bold Bold"/>
                </a:rPr>
                <a:t>Kendi Kendinize Söz Verin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755396"/>
              <a:ext cx="18103970" cy="5494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1A1B18"/>
                  </a:solidFill>
                  <a:latin typeface="Overpass Light"/>
                </a:rPr>
                <a:t>Bir insanın kendine verdiği sözü kararlılıkla uygulamasına «irade» denir.</a:t>
              </a:r>
            </a:p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1A1B18"/>
                  </a:solidFill>
                  <a:sym typeface="Overpass Light"/>
                </a:rPr>
                <a:t> Her alışkanlıktan ancak güçlü bir iradeyle kurtulabiliriz.</a:t>
              </a:r>
            </a:p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1A1B18"/>
                  </a:solidFill>
                  <a:sym typeface="Overpass Light"/>
                </a:rPr>
                <a:t> Planlamalar yapın, zaman tuzaklarından uzak durun ve kendinize iradeli bir insan</a:t>
              </a:r>
            </a:p>
            <a:p>
              <a:pPr>
                <a:lnSpc>
                  <a:spcPts val="5400"/>
                </a:lnSpc>
              </a:pPr>
              <a:r>
                <a:rPr lang="en-US" sz="3600">
                  <a:solidFill>
                    <a:srgbClr val="1A1B18"/>
                  </a:solidFill>
                  <a:latin typeface="Overpass Light"/>
                </a:rPr>
                <a:t>olduğunuzu kanıtlayın.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028700" y="1905531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75945" y="3938337"/>
            <a:ext cx="15275425" cy="279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 spc="-53">
                <a:solidFill>
                  <a:srgbClr val="1A1B18"/>
                </a:solidFill>
                <a:latin typeface="Overpass Light Bold"/>
              </a:rPr>
              <a:t>Bir gününüzü, 24 saatinizi nasıl geçirdiğinizi düşünün. Ne tür ve etkinliklere ne kadar zaman ayırdığınızı ve bundan ne ölçüde memnun olduğunuzu düşünün.</a:t>
            </a:r>
          </a:p>
          <a:p>
            <a:pPr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 spc="-53">
                <a:solidFill>
                  <a:srgbClr val="1A1B18"/>
                </a:solidFill>
                <a:sym typeface="Overpass Light Bold"/>
              </a:rPr>
              <a:t> Yaratıcı Düşünme İçin “Özel Bir Mekan” Ayırın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49979" y="1826310"/>
            <a:ext cx="12031450" cy="1452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10"/>
              </a:lnSpc>
            </a:pPr>
            <a:r>
              <a:rPr lang="en-US" sz="10100">
                <a:solidFill>
                  <a:srgbClr val="1A1B18"/>
                </a:solidFill>
                <a:latin typeface="Cormorant Garamond Bold Bold"/>
              </a:rPr>
              <a:t>Analiz Yapın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AutoShape 13" id="13"/>
          <p:cNvSpPr/>
          <p:nvPr/>
        </p:nvSpPr>
        <p:spPr>
          <a:xfrm rot="0">
            <a:off x="1028700" y="8591232"/>
            <a:ext cx="8115300" cy="31355"/>
          </a:xfrm>
          <a:prstGeom prst="rect">
            <a:avLst/>
          </a:prstGeom>
          <a:solidFill>
            <a:srgbClr val="1A1B18"/>
          </a:solid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4125" y="2779382"/>
            <a:ext cx="14574200" cy="5806743"/>
            <a:chOff x="0" y="0"/>
            <a:chExt cx="19432267" cy="774232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9432267" cy="1969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216"/>
                </a:lnSpc>
              </a:pPr>
              <a:r>
                <a:rPr lang="en-US" sz="10197">
                  <a:solidFill>
                    <a:srgbClr val="1A1B18"/>
                  </a:solidFill>
                  <a:latin typeface="Cormorant Garamond Bold Bold"/>
                </a:rPr>
                <a:t>Planlama Egzersizleri Yapın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962013"/>
              <a:ext cx="19432267" cy="4780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35"/>
                </a:lnSpc>
              </a:pPr>
              <a:r>
                <a:rPr lang="en-US" sz="3756">
                  <a:solidFill>
                    <a:srgbClr val="1A1B18"/>
                  </a:solidFill>
                  <a:sym typeface="Overpass Light"/>
                </a:rPr>
                <a:t> Öncelikler belirleyin</a:t>
              </a:r>
            </a:p>
            <a:p>
              <a:pPr>
                <a:lnSpc>
                  <a:spcPts val="5635"/>
                </a:lnSpc>
              </a:pPr>
              <a:r>
                <a:rPr lang="en-US" sz="3756">
                  <a:solidFill>
                    <a:srgbClr val="1A1B18"/>
                  </a:solidFill>
                  <a:sym typeface="Overpass Light"/>
                </a:rPr>
                <a:t> Etkinlikler tanımlayın</a:t>
              </a:r>
            </a:p>
            <a:p>
              <a:pPr>
                <a:lnSpc>
                  <a:spcPts val="5635"/>
                </a:lnSpc>
              </a:pPr>
              <a:r>
                <a:rPr lang="en-US" sz="3756">
                  <a:solidFill>
                    <a:srgbClr val="1A1B18"/>
                  </a:solidFill>
                  <a:sym typeface="Overpass Light"/>
                </a:rPr>
                <a:t> Planı uygulayın</a:t>
              </a:r>
            </a:p>
            <a:p>
              <a:pPr>
                <a:lnSpc>
                  <a:spcPts val="5635"/>
                </a:lnSpc>
              </a:pPr>
              <a:r>
                <a:rPr lang="en-US" sz="3756">
                  <a:solidFill>
                    <a:srgbClr val="1A1B18"/>
                  </a:solidFill>
                  <a:sym typeface="Overpass Light"/>
                </a:rPr>
                <a:t> Engellerle başa çıkın</a:t>
              </a:r>
            </a:p>
            <a:p>
              <a:pPr>
                <a:lnSpc>
                  <a:spcPts val="5635"/>
                </a:lnSpc>
              </a:pPr>
              <a:r>
                <a:rPr lang="en-US" sz="3756">
                  <a:solidFill>
                    <a:srgbClr val="1A1B18"/>
                  </a:solidFill>
                  <a:sym typeface="Overpass Light"/>
                </a:rPr>
                <a:t> Sonuçları değerlendirin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028700" y="1858400"/>
            <a:ext cx="13577977" cy="31099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54570" y="8671463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028700" y="1028700"/>
            <a:ext cx="1007226" cy="100722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9144000" y="9029607"/>
            <a:ext cx="8115300" cy="31355"/>
          </a:xfrm>
          <a:prstGeom prst="rect">
            <a:avLst/>
          </a:prstGeom>
          <a:solidFill>
            <a:srgbClr val="1A1B18"/>
          </a:solidFill>
        </p:spPr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532313" y="2314575"/>
            <a:ext cx="6679406" cy="5657850"/>
            <a:chOff x="0" y="0"/>
            <a:chExt cx="2374900" cy="2011680"/>
          </a:xfrm>
        </p:grpSpPr>
        <p:sp>
          <p:nvSpPr>
            <p:cNvPr name="Freeform 13" id="13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25528" r="-25445" t="-63" b="252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144000" y="2800055"/>
            <a:ext cx="8254823" cy="579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400">
                <a:solidFill>
                  <a:srgbClr val="1A1B18"/>
                </a:solidFill>
                <a:latin typeface="Overpass Light"/>
              </a:rPr>
              <a:t>Amaca yönelik okuyun</a:t>
            </a:r>
          </a:p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400">
                <a:solidFill>
                  <a:srgbClr val="1A1B18"/>
                </a:solidFill>
                <a:sym typeface="Overpass Light"/>
              </a:rPr>
              <a:t> Okurken kafanızı sağa sola hareket ettirmeyin</a:t>
            </a:r>
          </a:p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1A1B18"/>
                </a:solidFill>
                <a:sym typeface="Overpass Light"/>
              </a:rPr>
              <a:t></a:t>
            </a:r>
            <a:r>
              <a:rPr lang="en-US" sz="3400">
                <a:solidFill>
                  <a:srgbClr val="1A1B18"/>
                </a:solidFill>
                <a:latin typeface="Overpass Light"/>
              </a:rPr>
              <a:t> Kelime kelime okumaktan kaçının</a:t>
            </a:r>
          </a:p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400">
                <a:solidFill>
                  <a:srgbClr val="1A1B18"/>
                </a:solidFill>
                <a:sym typeface="Overpass Light"/>
              </a:rPr>
              <a:t> Durun ve anladığınızı özetleyin</a:t>
            </a:r>
          </a:p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1A1B18"/>
                </a:solidFill>
                <a:sym typeface="Overpass Light"/>
              </a:rPr>
              <a:t></a:t>
            </a:r>
            <a:r>
              <a:rPr lang="en-US" sz="3400">
                <a:solidFill>
                  <a:srgbClr val="1A1B18"/>
                </a:solidFill>
                <a:latin typeface="Overpass Light"/>
              </a:rPr>
              <a:t> Özgürce işaretlemeler yapın</a:t>
            </a:r>
          </a:p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400">
                <a:solidFill>
                  <a:srgbClr val="1A1B18"/>
                </a:solidFill>
                <a:sym typeface="Overpass Light"/>
              </a:rPr>
              <a:t> Bilmediğiniz kelimelere sonra bakın</a:t>
            </a:r>
          </a:p>
          <a:p>
            <a:pPr marL="734060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1A1B18"/>
                </a:solidFill>
                <a:sym typeface="Overpass Light"/>
              </a:rPr>
              <a:t></a:t>
            </a:r>
            <a:r>
              <a:rPr lang="en-US" sz="3400">
                <a:solidFill>
                  <a:srgbClr val="1A1B18"/>
                </a:solidFill>
                <a:latin typeface="Overpass Light"/>
              </a:rPr>
              <a:t> Seçici okuyun</a:t>
            </a:r>
          </a:p>
          <a:p>
            <a:pPr marL="734060" indent="-367030" lvl="1">
              <a:lnSpc>
                <a:spcPts val="5100"/>
              </a:lnSpc>
              <a:buFont typeface="Arial"/>
              <a:buChar char="•"/>
            </a:pPr>
            <a:r>
              <a:rPr lang="en-US" sz="3400">
                <a:solidFill>
                  <a:srgbClr val="1A1B18"/>
                </a:solidFill>
                <a:sym typeface="Overpass Light"/>
              </a:rPr>
              <a:t> Tarama yapın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15312" y="427413"/>
            <a:ext cx="12003676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DejaVu Serif"/>
              </a:rPr>
              <a:t>Etkin ve Hızlı Okuma Çalışmaları Yapın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name="Group 11" id="11"/>
          <p:cNvGrpSpPr/>
          <p:nvPr/>
        </p:nvGrpSpPr>
        <p:grpSpPr>
          <a:xfrm rot="0">
            <a:off x="2307583" y="2953780"/>
            <a:ext cx="15327775" cy="4464614"/>
            <a:chOff x="0" y="0"/>
            <a:chExt cx="20437033" cy="595281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66675"/>
              <a:ext cx="20437033" cy="5064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860"/>
                </a:lnSpc>
              </a:pPr>
              <a:r>
                <a:rPr lang="en-US" sz="12922">
                  <a:solidFill>
                    <a:srgbClr val="1A1B18"/>
                  </a:solidFill>
                  <a:latin typeface="Cormorant Garamond Bold Bold"/>
                </a:rPr>
                <a:t>Keyifli ve Verimli Zamanlarınız Olsun...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0" y="5899141"/>
              <a:ext cx="20437033" cy="53677"/>
            </a:xfrm>
            <a:prstGeom prst="rect">
              <a:avLst/>
            </a:prstGeom>
            <a:solidFill>
              <a:srgbClr val="CDA63C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6842" y="280544"/>
            <a:ext cx="6994296" cy="3312173"/>
            <a:chOff x="0" y="0"/>
            <a:chExt cx="9325728" cy="441623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5725"/>
              <a:ext cx="9325728" cy="3614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449"/>
                </a:lnSpc>
              </a:pPr>
              <a:r>
                <a:rPr lang="en-US" sz="9499">
                  <a:solidFill>
                    <a:srgbClr val="1A1B18"/>
                  </a:solidFill>
                  <a:latin typeface="Cormorant Garamond Bold Bold"/>
                </a:rPr>
                <a:t>ZAMAN YÖNETİMİ</a:t>
              </a:r>
            </a:p>
          </p:txBody>
        </p:sp>
        <p:sp>
          <p:nvSpPr>
            <p:cNvPr name="AutoShape 4" id="4"/>
            <p:cNvSpPr/>
            <p:nvPr/>
          </p:nvSpPr>
          <p:spPr>
            <a:xfrm rot="0">
              <a:off x="0" y="4371493"/>
              <a:ext cx="9325728" cy="44738"/>
            </a:xfrm>
            <a:prstGeom prst="rect">
              <a:avLst/>
            </a:prstGeom>
            <a:solidFill>
              <a:srgbClr val="CDA63C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26842" y="4492401"/>
            <a:ext cx="17227173" cy="315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79"/>
              </a:lnSpc>
            </a:pPr>
          </a:p>
          <a:p>
            <a:pPr>
              <a:lnSpc>
                <a:spcPts val="6080"/>
              </a:lnSpc>
            </a:pPr>
            <a:r>
              <a:rPr lang="en-US" sz="4000">
                <a:solidFill>
                  <a:srgbClr val="000000"/>
                </a:solidFill>
                <a:latin typeface="Overpass Light Bold"/>
              </a:rPr>
              <a:t>Zaman yönetimi, </a:t>
            </a:r>
            <a:r>
              <a:rPr lang="en-US" sz="4000">
                <a:solidFill>
                  <a:srgbClr val="000000"/>
                </a:solidFill>
                <a:latin typeface="Overpass Light"/>
              </a:rPr>
              <a:t>başlangıcı ve bitişi belirlenmiş ya da tanımlanmış bir zaman dilimi içinde, yapılması gereken işleri gerçekleştirmek için tüm kaynakların etkin ve verimli bir şekilde kullanılmasıdır.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505929" y="450055"/>
            <a:ext cx="2862465" cy="286246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16890652" y="9149206"/>
            <a:ext cx="955485" cy="218188"/>
            <a:chOff x="0" y="0"/>
            <a:chExt cx="1273980" cy="290918"/>
          </a:xfrm>
        </p:grpSpPr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91465" y="450055"/>
            <a:ext cx="3576929" cy="3433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AutoShape 11" id="11"/>
          <p:cNvSpPr/>
          <p:nvPr/>
        </p:nvSpPr>
        <p:spPr>
          <a:xfrm rot="0">
            <a:off x="27088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3606533" y="2714371"/>
            <a:ext cx="14153858" cy="4562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370" indent="-464185" lvl="1">
              <a:lnSpc>
                <a:spcPts val="7181"/>
              </a:lnSpc>
              <a:buFont typeface="Arial"/>
              <a:buChar char="•"/>
            </a:pPr>
            <a:r>
              <a:rPr lang="en-US" sz="4300">
                <a:solidFill>
                  <a:srgbClr val="1A1B18"/>
                </a:solidFill>
                <a:latin typeface="Overpass Light"/>
              </a:rPr>
              <a:t>Zaman yönetimi karar ve planlama ile ilgilidir</a:t>
            </a:r>
          </a:p>
          <a:p>
            <a:pPr marL="928370" indent="-464185" lvl="1">
              <a:lnSpc>
                <a:spcPts val="7181"/>
              </a:lnSpc>
              <a:buFont typeface="Arial"/>
              <a:buChar char="•"/>
            </a:pPr>
            <a:r>
              <a:rPr lang="en-US" sz="4300">
                <a:solidFill>
                  <a:srgbClr val="1A1B18"/>
                </a:solidFill>
                <a:latin typeface="Overpass Light"/>
              </a:rPr>
              <a:t>Zaman yönetimi bir sonuç değil bir süreçtir</a:t>
            </a:r>
          </a:p>
          <a:p>
            <a:pPr marL="928370" indent="-464185" lvl="1">
              <a:lnSpc>
                <a:spcPts val="7181"/>
              </a:lnSpc>
              <a:buFont typeface="Arial"/>
              <a:buChar char="•"/>
            </a:pPr>
            <a:r>
              <a:rPr lang="en-US" sz="4300">
                <a:solidFill>
                  <a:srgbClr val="1A1B18"/>
                </a:solidFill>
                <a:latin typeface="Overpass Light"/>
              </a:rPr>
              <a:t>Zaman yönetim yaklaşımı bir reçete değildir.</a:t>
            </a:r>
          </a:p>
          <a:p>
            <a:pPr marL="928370" indent="-464185" lvl="1">
              <a:lnSpc>
                <a:spcPts val="7181"/>
              </a:lnSpc>
              <a:buFont typeface="Arial"/>
              <a:buChar char="•"/>
            </a:pPr>
            <a:r>
              <a:rPr lang="en-US" sz="4300">
                <a:solidFill>
                  <a:srgbClr val="1A1B18"/>
                </a:solidFill>
                <a:latin typeface="Overpass Light"/>
              </a:rPr>
              <a:t>Zaman yönetimi daha çok çalışmak değil daha etkin ve daha akıllıca çalışmaktır.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537" t="2538" r="537" b="0"/>
          <a:stretch>
            <a:fillRect/>
          </a:stretch>
        </p:blipFill>
        <p:spPr>
          <a:xfrm flipH="false" flipV="false" rot="0">
            <a:off x="4026417" y="0"/>
            <a:ext cx="11196839" cy="102870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544797" y="2051740"/>
            <a:ext cx="3334223" cy="1839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DejaVu Serif Bold"/>
              </a:rPr>
              <a:t>Zamanı Algıla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85492" y="5397759"/>
            <a:ext cx="3334223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Teknikleri Uygula</a:t>
            </a:r>
          </a:p>
        </p:txBody>
      </p:sp>
      <p:sp>
        <p:nvSpPr>
          <p:cNvPr name="TextBox 14" id="14"/>
          <p:cNvSpPr txBox="true"/>
          <p:nvPr/>
        </p:nvSpPr>
        <p:spPr>
          <a:xfrm rot="62932">
            <a:off x="9636851" y="2300667"/>
            <a:ext cx="3719986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Zorluklarını Fark 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46263" y="5287645"/>
            <a:ext cx="3918837" cy="1571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2"/>
              </a:lnSpc>
            </a:pPr>
            <a:r>
              <a:rPr lang="en-US" sz="4466">
                <a:solidFill>
                  <a:srgbClr val="FAFAFA"/>
                </a:solidFill>
                <a:latin typeface="DejaVu Serif Bold"/>
              </a:rPr>
              <a:t>Kendini Tanı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13623" y="7241412"/>
            <a:ext cx="3334223" cy="202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AFAFA"/>
                </a:solidFill>
                <a:latin typeface="DejaVu Serif Bold"/>
              </a:rPr>
              <a:t>Zaman Tuzaklarını Fark Et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6805335" y="574735"/>
            <a:ext cx="907930" cy="90793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139238" y="4899978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53596" y="3240405"/>
            <a:ext cx="9569260" cy="601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39"/>
              </a:lnSpc>
            </a:pPr>
            <a:r>
              <a:rPr lang="en-US" sz="4000">
                <a:solidFill>
                  <a:srgbClr val="000000"/>
                </a:solidFill>
                <a:latin typeface="Arimo"/>
              </a:rPr>
              <a:t>Zaman yönetimi açısından odaklandığımız gerçek zamanın yönetimidir.</a:t>
            </a:r>
          </a:p>
          <a:p>
            <a:pPr marL="863599" indent="-431800" lvl="1">
              <a:lnSpc>
                <a:spcPts val="68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İşe geliş ve gidiş saatidir.</a:t>
            </a:r>
          </a:p>
          <a:p>
            <a:pPr marL="863599" indent="-431800" lvl="1">
              <a:lnSpc>
                <a:spcPts val="68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Derslerin başlama ve bitiş saati</a:t>
            </a:r>
          </a:p>
          <a:p>
            <a:pPr marL="863599" indent="-431800" lvl="1">
              <a:lnSpc>
                <a:spcPts val="68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Yıllık izinlerin kullanılma zamanı</a:t>
            </a:r>
          </a:p>
          <a:p>
            <a:pPr marL="863599" indent="-431800" lvl="1">
              <a:lnSpc>
                <a:spcPts val="68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Randevu saati</a:t>
            </a:r>
          </a:p>
          <a:p>
            <a:pPr marL="863600" indent="-431800" lvl="1">
              <a:lnSpc>
                <a:spcPts val="6840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Toplantı süresi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274746" y="2967673"/>
            <a:ext cx="5791908" cy="5657850"/>
            <a:chOff x="0" y="0"/>
            <a:chExt cx="4828540" cy="4716780"/>
          </a:xfrm>
        </p:grpSpPr>
        <p:sp>
          <p:nvSpPr>
            <p:cNvPr name="Freeform 14" id="1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22" r="-66" t="-1184" b="-1229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53596" y="1698188"/>
            <a:ext cx="9107531" cy="144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Cormorant Garamond Bold Bold"/>
              </a:rPr>
              <a:t>Zamanı Algılamak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6327592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3590" t="3350" r="4488" b="70"/>
          <a:stretch>
            <a:fillRect/>
          </a:stretch>
        </p:blipFill>
        <p:spPr>
          <a:xfrm flipH="false" flipV="false" rot="0">
            <a:off x="4214773" y="-209230"/>
            <a:ext cx="10712671" cy="1049623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480739" y="2243071"/>
            <a:ext cx="3334223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AFAFA"/>
                </a:solidFill>
                <a:latin typeface="DejaVu Serif Bold"/>
              </a:rPr>
              <a:t>Zamanı Algıla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11134" y="5297170"/>
            <a:ext cx="3334223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AFAFA"/>
                </a:solidFill>
                <a:latin typeface="DejaVu Serif Bold"/>
              </a:rPr>
              <a:t>Teknikleri Uygula</a:t>
            </a:r>
          </a:p>
        </p:txBody>
      </p:sp>
      <p:sp>
        <p:nvSpPr>
          <p:cNvPr name="TextBox 14" id="14"/>
          <p:cNvSpPr txBox="true"/>
          <p:nvPr/>
        </p:nvSpPr>
        <p:spPr>
          <a:xfrm rot="62932">
            <a:off x="9154796" y="2207503"/>
            <a:ext cx="454234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Zorluklarını Fark 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75301" y="5297170"/>
            <a:ext cx="3334223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AFAFA"/>
                </a:solidFill>
                <a:latin typeface="DejaVu Serif Bold"/>
              </a:rPr>
              <a:t>Kendini Tanı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76888" y="7425296"/>
            <a:ext cx="3334223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AFAFA"/>
                </a:solidFill>
                <a:latin typeface="DejaVu Serif Bold"/>
              </a:rPr>
              <a:t>Zaman Tuzaklarını Fark Et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CDA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</p:grpSp>
      <p:sp>
        <p:nvSpPr>
          <p:cNvPr name="TextBox 9" id="9"/>
          <p:cNvSpPr txBox="true"/>
          <p:nvPr/>
        </p:nvSpPr>
        <p:spPr>
          <a:xfrm rot="0">
            <a:off x="1028700" y="2190850"/>
            <a:ext cx="16560961" cy="246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DejaVu Serif Bold"/>
              </a:rPr>
              <a:t>Zaman Yönetmekteki Zorlukları Fark Etmek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39238" y="4899978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86712" y="4886325"/>
            <a:ext cx="16644937" cy="3325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sz="4000">
                <a:solidFill>
                  <a:srgbClr val="000000"/>
                </a:solidFill>
                <a:latin typeface="Overpass Light"/>
              </a:rPr>
              <a:t>Kişinin zamanla arasındaki kişisel ilişkiyi anlayıp sorunlarını ortaya koyması ve bu sorunları çözmek isteyip istemediğine </a:t>
            </a:r>
            <a:r>
              <a:rPr lang="en-US" sz="4000">
                <a:solidFill>
                  <a:srgbClr val="CD0000"/>
                </a:solidFill>
                <a:latin typeface="Overpass Light Bold"/>
              </a:rPr>
              <a:t>net olarak karar vermesi gerekir.</a:t>
            </a:r>
          </a:p>
          <a:p>
            <a:pPr algn="just">
              <a:lnSpc>
                <a:spcPts val="672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DAEUbJwzWho</dc:identifier>
  <dcterms:modified xsi:type="dcterms:W3CDTF">2011-08-01T06:04:30Z</dcterms:modified>
  <cp:revision>1</cp:revision>
  <dc:title>ZAMAN YÖNETİMİ</dc:title>
</cp:coreProperties>
</file>