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5" r:id="rId5"/>
    <p:sldId id="259" r:id="rId6"/>
    <p:sldId id="260" r:id="rId7"/>
    <p:sldId id="266" r:id="rId8"/>
    <p:sldId id="261" r:id="rId9"/>
    <p:sldId id="262" r:id="rId10"/>
    <p:sldId id="263" r:id="rId11"/>
    <p:sldId id="282" r:id="rId12"/>
    <p:sldId id="268" r:id="rId13"/>
    <p:sldId id="269" r:id="rId14"/>
    <p:sldId id="270" r:id="rId15"/>
    <p:sldId id="271" r:id="rId16"/>
    <p:sldId id="272" r:id="rId17"/>
    <p:sldId id="273" r:id="rId18"/>
    <p:sldId id="274" r:id="rId19"/>
    <p:sldId id="275" r:id="rId20"/>
    <p:sldId id="276" r:id="rId21"/>
    <p:sldId id="277" r:id="rId22"/>
    <p:sldId id="283" r:id="rId23"/>
    <p:sldId id="278" r:id="rId24"/>
    <p:sldId id="301" r:id="rId25"/>
    <p:sldId id="279" r:id="rId26"/>
    <p:sldId id="299" r:id="rId27"/>
    <p:sldId id="302" r:id="rId28"/>
    <p:sldId id="303" r:id="rId29"/>
    <p:sldId id="304" r:id="rId30"/>
    <p:sldId id="305" r:id="rId31"/>
    <p:sldId id="306" r:id="rId32"/>
    <p:sldId id="307" r:id="rId33"/>
    <p:sldId id="308" r:id="rId34"/>
    <p:sldId id="281" r:id="rId35"/>
    <p:sldId id="295" r:id="rId36"/>
    <p:sldId id="296" r:id="rId37"/>
    <p:sldId id="297" r:id="rId38"/>
    <p:sldId id="284" r:id="rId39"/>
    <p:sldId id="285" r:id="rId40"/>
    <p:sldId id="286" r:id="rId41"/>
    <p:sldId id="287" r:id="rId42"/>
    <p:sldId id="288" r:id="rId43"/>
    <p:sldId id="289" r:id="rId44"/>
    <p:sldId id="290" r:id="rId45"/>
    <p:sldId id="291" r:id="rId46"/>
    <p:sldId id="292" r:id="rId47"/>
    <p:sldId id="293" r:id="rId48"/>
    <p:sldId id="294" r:id="rId4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F29D04-211F-4D55-9BD3-57F435C7CC3C}" type="doc">
      <dgm:prSet loTypeId="urn:microsoft.com/office/officeart/2005/8/layout/arrow6" loCatId="relationship" qsTypeId="urn:microsoft.com/office/officeart/2005/8/quickstyle/simple1" qsCatId="simple" csTypeId="urn:microsoft.com/office/officeart/2005/8/colors/accent1_2" csCatId="accent1" phldr="1"/>
      <dgm:spPr/>
      <dgm:t>
        <a:bodyPr/>
        <a:lstStyle/>
        <a:p>
          <a:endParaRPr lang="tr-TR"/>
        </a:p>
      </dgm:t>
    </dgm:pt>
    <dgm:pt modelId="{1CBE1D3B-3583-42AE-A6C4-8021DF53BF8F}">
      <dgm:prSet phldrT="[Metin]" custT="1"/>
      <dgm:spPr/>
      <dgm:t>
        <a:bodyPr/>
        <a:lstStyle/>
        <a:p>
          <a:r>
            <a:rPr lang="tr-TR" sz="2800" dirty="0" smtClean="0">
              <a:solidFill>
                <a:srgbClr val="C00000"/>
              </a:solidFill>
            </a:rPr>
            <a:t>Negatif Stres </a:t>
          </a:r>
        </a:p>
        <a:p>
          <a:endParaRPr lang="tr-TR" sz="1600" b="0" i="0" dirty="0" smtClean="0">
            <a:solidFill>
              <a:schemeClr val="tx1"/>
            </a:solidFill>
          </a:endParaRPr>
        </a:p>
        <a:p>
          <a:r>
            <a:rPr lang="tr-TR" sz="1600" b="0" i="0" dirty="0" smtClean="0">
              <a:solidFill>
                <a:schemeClr val="tx1"/>
              </a:solidFill>
            </a:rPr>
            <a:t>Bireyin kaynaklarını ve baş etme yeteneklerini tüketen durumlar</a:t>
          </a:r>
        </a:p>
        <a:p>
          <a:r>
            <a:rPr lang="tr-TR" sz="1600" b="0" i="0" dirty="0" smtClean="0">
              <a:solidFill>
                <a:schemeClr val="tx1"/>
              </a:solidFill>
            </a:rPr>
            <a:t>Yaralanma, boşanma, kayıp </a:t>
          </a:r>
          <a:r>
            <a:rPr lang="tr-TR" sz="1600" b="0" i="0" dirty="0" err="1" smtClean="0">
              <a:solidFill>
                <a:schemeClr val="tx1"/>
              </a:solidFill>
            </a:rPr>
            <a:t>vs</a:t>
          </a:r>
          <a:endParaRPr lang="tr-TR" sz="1600" dirty="0">
            <a:solidFill>
              <a:schemeClr val="tx1"/>
            </a:solidFill>
          </a:endParaRPr>
        </a:p>
      </dgm:t>
    </dgm:pt>
    <dgm:pt modelId="{FD362640-AA66-4510-BFE4-BABAE701B2A9}" type="parTrans" cxnId="{85BE5575-1015-41B1-8CE3-C0B8AB29D962}">
      <dgm:prSet/>
      <dgm:spPr/>
      <dgm:t>
        <a:bodyPr/>
        <a:lstStyle/>
        <a:p>
          <a:endParaRPr lang="tr-TR"/>
        </a:p>
      </dgm:t>
    </dgm:pt>
    <dgm:pt modelId="{2C62F77D-A29D-42BC-90CB-87EE16E25E70}" type="sibTrans" cxnId="{85BE5575-1015-41B1-8CE3-C0B8AB29D962}">
      <dgm:prSet/>
      <dgm:spPr/>
      <dgm:t>
        <a:bodyPr/>
        <a:lstStyle/>
        <a:p>
          <a:endParaRPr lang="tr-TR"/>
        </a:p>
      </dgm:t>
    </dgm:pt>
    <dgm:pt modelId="{2A0B69C0-16F4-4590-A89B-8AD7CBF501C3}">
      <dgm:prSet phldrT="[Metin]" custT="1"/>
      <dgm:spPr/>
      <dgm:t>
        <a:bodyPr/>
        <a:lstStyle/>
        <a:p>
          <a:r>
            <a:rPr lang="tr-TR" sz="2800" dirty="0" smtClean="0">
              <a:solidFill>
                <a:srgbClr val="C00000"/>
              </a:solidFill>
            </a:rPr>
            <a:t>Pozitif Stres </a:t>
          </a:r>
        </a:p>
        <a:p>
          <a:r>
            <a:rPr lang="tr-TR" sz="1600" b="0" i="0" dirty="0" smtClean="0">
              <a:solidFill>
                <a:schemeClr val="tx1"/>
              </a:solidFill>
            </a:rPr>
            <a:t>Sonucunda kazanç veya keyif sağlayan durumlar</a:t>
          </a:r>
        </a:p>
        <a:p>
          <a:r>
            <a:rPr lang="tr-TR" sz="1600" b="0" i="0" dirty="0" smtClean="0">
              <a:solidFill>
                <a:schemeClr val="tx1"/>
              </a:solidFill>
            </a:rPr>
            <a:t>Başarı sağlamak, işe girmek </a:t>
          </a:r>
          <a:r>
            <a:rPr lang="tr-TR" sz="1600" b="0" i="0" dirty="0" err="1" smtClean="0">
              <a:solidFill>
                <a:schemeClr val="tx1"/>
              </a:solidFill>
            </a:rPr>
            <a:t>vs</a:t>
          </a:r>
          <a:r>
            <a:rPr lang="tr-TR" sz="1600" dirty="0" smtClean="0">
              <a:solidFill>
                <a:schemeClr val="tx1"/>
              </a:solidFill>
            </a:rPr>
            <a:t/>
          </a:r>
          <a:br>
            <a:rPr lang="tr-TR" sz="1600" dirty="0" smtClean="0">
              <a:solidFill>
                <a:schemeClr val="tx1"/>
              </a:solidFill>
            </a:rPr>
          </a:br>
          <a:endParaRPr lang="tr-TR" sz="1600" dirty="0">
            <a:solidFill>
              <a:schemeClr val="tx1"/>
            </a:solidFill>
          </a:endParaRPr>
        </a:p>
      </dgm:t>
    </dgm:pt>
    <dgm:pt modelId="{0BEC327B-0993-495A-A4DB-5A84B24C058B}" type="parTrans" cxnId="{DEE15175-2284-49DA-8FD7-AC8EE75300D6}">
      <dgm:prSet/>
      <dgm:spPr/>
      <dgm:t>
        <a:bodyPr/>
        <a:lstStyle/>
        <a:p>
          <a:endParaRPr lang="tr-TR"/>
        </a:p>
      </dgm:t>
    </dgm:pt>
    <dgm:pt modelId="{63085FD3-6FC5-41CB-8A08-50DCCF85CFE8}" type="sibTrans" cxnId="{DEE15175-2284-49DA-8FD7-AC8EE75300D6}">
      <dgm:prSet/>
      <dgm:spPr/>
      <dgm:t>
        <a:bodyPr/>
        <a:lstStyle/>
        <a:p>
          <a:endParaRPr lang="tr-TR"/>
        </a:p>
      </dgm:t>
    </dgm:pt>
    <dgm:pt modelId="{F5789ADB-727F-4E1B-9B41-7849E67B6A48}" type="pres">
      <dgm:prSet presAssocID="{E4F29D04-211F-4D55-9BD3-57F435C7CC3C}" presName="compositeShape" presStyleCnt="0">
        <dgm:presLayoutVars>
          <dgm:chMax val="2"/>
          <dgm:dir/>
          <dgm:resizeHandles val="exact"/>
        </dgm:presLayoutVars>
      </dgm:prSet>
      <dgm:spPr/>
      <dgm:t>
        <a:bodyPr/>
        <a:lstStyle/>
        <a:p>
          <a:endParaRPr lang="tr-TR"/>
        </a:p>
      </dgm:t>
    </dgm:pt>
    <dgm:pt modelId="{8D3DE1CB-B781-4E50-BE95-C87173BBFD54}" type="pres">
      <dgm:prSet presAssocID="{E4F29D04-211F-4D55-9BD3-57F435C7CC3C}" presName="ribbon" presStyleLbl="node1" presStyleIdx="0" presStyleCnt="1" custLinFactNeighborY="7949"/>
      <dgm:spPr/>
    </dgm:pt>
    <dgm:pt modelId="{F1D6C587-5FD7-4B8B-8DD6-CA2772696797}" type="pres">
      <dgm:prSet presAssocID="{E4F29D04-211F-4D55-9BD3-57F435C7CC3C}" presName="leftArrowText" presStyleLbl="node1" presStyleIdx="0" presStyleCnt="1" custScaleY="136522" custLinFactNeighborX="-879" custLinFactNeighborY="-25830">
        <dgm:presLayoutVars>
          <dgm:chMax val="0"/>
          <dgm:bulletEnabled val="1"/>
        </dgm:presLayoutVars>
      </dgm:prSet>
      <dgm:spPr/>
      <dgm:t>
        <a:bodyPr/>
        <a:lstStyle/>
        <a:p>
          <a:endParaRPr lang="tr-TR"/>
        </a:p>
      </dgm:t>
    </dgm:pt>
    <dgm:pt modelId="{CD818922-D146-4505-9BF3-E9020E835413}" type="pres">
      <dgm:prSet presAssocID="{E4F29D04-211F-4D55-9BD3-57F435C7CC3C}" presName="rightArrowText" presStyleLbl="node1" presStyleIdx="0" presStyleCnt="1" custScaleY="155093">
        <dgm:presLayoutVars>
          <dgm:chMax val="0"/>
          <dgm:bulletEnabled val="1"/>
        </dgm:presLayoutVars>
      </dgm:prSet>
      <dgm:spPr/>
      <dgm:t>
        <a:bodyPr/>
        <a:lstStyle/>
        <a:p>
          <a:endParaRPr lang="tr-TR"/>
        </a:p>
      </dgm:t>
    </dgm:pt>
  </dgm:ptLst>
  <dgm:cxnLst>
    <dgm:cxn modelId="{DEE15175-2284-49DA-8FD7-AC8EE75300D6}" srcId="{E4F29D04-211F-4D55-9BD3-57F435C7CC3C}" destId="{2A0B69C0-16F4-4590-A89B-8AD7CBF501C3}" srcOrd="1" destOrd="0" parTransId="{0BEC327B-0993-495A-A4DB-5A84B24C058B}" sibTransId="{63085FD3-6FC5-41CB-8A08-50DCCF85CFE8}"/>
    <dgm:cxn modelId="{B5121373-9676-462D-9E50-F11AA6B29BF3}" type="presOf" srcId="{E4F29D04-211F-4D55-9BD3-57F435C7CC3C}" destId="{F5789ADB-727F-4E1B-9B41-7849E67B6A48}" srcOrd="0" destOrd="0" presId="urn:microsoft.com/office/officeart/2005/8/layout/arrow6"/>
    <dgm:cxn modelId="{85BE5575-1015-41B1-8CE3-C0B8AB29D962}" srcId="{E4F29D04-211F-4D55-9BD3-57F435C7CC3C}" destId="{1CBE1D3B-3583-42AE-A6C4-8021DF53BF8F}" srcOrd="0" destOrd="0" parTransId="{FD362640-AA66-4510-BFE4-BABAE701B2A9}" sibTransId="{2C62F77D-A29D-42BC-90CB-87EE16E25E70}"/>
    <dgm:cxn modelId="{9DA851B6-DEFA-4568-A56E-CFD38AEDF074}" type="presOf" srcId="{1CBE1D3B-3583-42AE-A6C4-8021DF53BF8F}" destId="{F1D6C587-5FD7-4B8B-8DD6-CA2772696797}" srcOrd="0" destOrd="0" presId="urn:microsoft.com/office/officeart/2005/8/layout/arrow6"/>
    <dgm:cxn modelId="{85DACA77-42AE-44CC-94A3-DAC148F2EFDE}" type="presOf" srcId="{2A0B69C0-16F4-4590-A89B-8AD7CBF501C3}" destId="{CD818922-D146-4505-9BF3-E9020E835413}" srcOrd="0" destOrd="0" presId="urn:microsoft.com/office/officeart/2005/8/layout/arrow6"/>
    <dgm:cxn modelId="{EF7C90F1-0D8B-4E44-BE98-98C8DC70ED6F}" type="presParOf" srcId="{F5789ADB-727F-4E1B-9B41-7849E67B6A48}" destId="{8D3DE1CB-B781-4E50-BE95-C87173BBFD54}" srcOrd="0" destOrd="0" presId="urn:microsoft.com/office/officeart/2005/8/layout/arrow6"/>
    <dgm:cxn modelId="{10B941A6-54B8-4E45-B537-409C13398FC6}" type="presParOf" srcId="{F5789ADB-727F-4E1B-9B41-7849E67B6A48}" destId="{F1D6C587-5FD7-4B8B-8DD6-CA2772696797}" srcOrd="1" destOrd="0" presId="urn:microsoft.com/office/officeart/2005/8/layout/arrow6"/>
    <dgm:cxn modelId="{3D9F553E-7C26-41D5-B912-08B39FB9C1A2}" type="presParOf" srcId="{F5789ADB-727F-4E1B-9B41-7849E67B6A48}" destId="{CD818922-D146-4505-9BF3-E9020E835413}"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3DE1CB-B781-4E50-BE95-C87173BBFD54}">
      <dsp:nvSpPr>
        <dsp:cNvPr id="0" name=""/>
        <dsp:cNvSpPr/>
      </dsp:nvSpPr>
      <dsp:spPr>
        <a:xfrm>
          <a:off x="0" y="1180732"/>
          <a:ext cx="7467600" cy="2987040"/>
        </a:xfrm>
        <a:prstGeom prst="leftRightRibb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D6C587-5FD7-4B8B-8DD6-CA2772696797}">
      <dsp:nvSpPr>
        <dsp:cNvPr id="0" name=""/>
        <dsp:cNvSpPr/>
      </dsp:nvSpPr>
      <dsp:spPr>
        <a:xfrm>
          <a:off x="874450" y="820686"/>
          <a:ext cx="2464308" cy="199820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9568" rIns="0" bIns="106680" numCol="1" spcCol="1270" anchor="ctr" anchorCtr="0">
          <a:noAutofit/>
        </a:bodyPr>
        <a:lstStyle/>
        <a:p>
          <a:pPr lvl="0" algn="ctr" defTabSz="1244600">
            <a:lnSpc>
              <a:spcPct val="90000"/>
            </a:lnSpc>
            <a:spcBef>
              <a:spcPct val="0"/>
            </a:spcBef>
            <a:spcAft>
              <a:spcPct val="35000"/>
            </a:spcAft>
          </a:pPr>
          <a:r>
            <a:rPr lang="tr-TR" sz="2800" kern="1200" dirty="0" smtClean="0">
              <a:solidFill>
                <a:srgbClr val="C00000"/>
              </a:solidFill>
            </a:rPr>
            <a:t>Negatif Stres </a:t>
          </a:r>
        </a:p>
        <a:p>
          <a:pPr lvl="0" algn="ctr" defTabSz="1244600">
            <a:lnSpc>
              <a:spcPct val="90000"/>
            </a:lnSpc>
            <a:spcBef>
              <a:spcPct val="0"/>
            </a:spcBef>
            <a:spcAft>
              <a:spcPct val="35000"/>
            </a:spcAft>
          </a:pPr>
          <a:endParaRPr lang="tr-TR" sz="1600" b="0" i="0" kern="1200" dirty="0" smtClean="0">
            <a:solidFill>
              <a:schemeClr val="tx1"/>
            </a:solidFill>
          </a:endParaRPr>
        </a:p>
        <a:p>
          <a:pPr lvl="0" algn="ctr" defTabSz="1244600">
            <a:lnSpc>
              <a:spcPct val="90000"/>
            </a:lnSpc>
            <a:spcBef>
              <a:spcPct val="0"/>
            </a:spcBef>
            <a:spcAft>
              <a:spcPct val="35000"/>
            </a:spcAft>
          </a:pPr>
          <a:r>
            <a:rPr lang="tr-TR" sz="1600" b="0" i="0" kern="1200" dirty="0" smtClean="0">
              <a:solidFill>
                <a:schemeClr val="tx1"/>
              </a:solidFill>
            </a:rPr>
            <a:t>Bireyin kaynaklarını ve baş etme yeteneklerini tüketen durumlar</a:t>
          </a:r>
        </a:p>
        <a:p>
          <a:pPr lvl="0" algn="ctr" defTabSz="1244600">
            <a:lnSpc>
              <a:spcPct val="90000"/>
            </a:lnSpc>
            <a:spcBef>
              <a:spcPct val="0"/>
            </a:spcBef>
            <a:spcAft>
              <a:spcPct val="35000"/>
            </a:spcAft>
          </a:pPr>
          <a:r>
            <a:rPr lang="tr-TR" sz="1600" b="0" i="0" kern="1200" dirty="0" smtClean="0">
              <a:solidFill>
                <a:schemeClr val="tx1"/>
              </a:solidFill>
            </a:rPr>
            <a:t>Yaralanma, boşanma, kayıp </a:t>
          </a:r>
          <a:r>
            <a:rPr lang="tr-TR" sz="1600" b="0" i="0" kern="1200" dirty="0" err="1" smtClean="0">
              <a:solidFill>
                <a:schemeClr val="tx1"/>
              </a:solidFill>
            </a:rPr>
            <a:t>vs</a:t>
          </a:r>
          <a:endParaRPr lang="tr-TR" sz="1600" kern="1200" dirty="0">
            <a:solidFill>
              <a:schemeClr val="tx1"/>
            </a:solidFill>
          </a:endParaRPr>
        </a:p>
      </dsp:txBody>
      <dsp:txXfrm>
        <a:off x="874450" y="820686"/>
        <a:ext cx="2464308" cy="1998203"/>
      </dsp:txXfrm>
    </dsp:sp>
    <dsp:sp modelId="{CD818922-D146-4505-9BF3-E9020E835413}">
      <dsp:nvSpPr>
        <dsp:cNvPr id="0" name=""/>
        <dsp:cNvSpPr/>
      </dsp:nvSpPr>
      <dsp:spPr>
        <a:xfrm>
          <a:off x="3733800" y="1540766"/>
          <a:ext cx="2912364" cy="2270018"/>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9568" rIns="0" bIns="106680" numCol="1" spcCol="1270" anchor="ctr" anchorCtr="0">
          <a:noAutofit/>
        </a:bodyPr>
        <a:lstStyle/>
        <a:p>
          <a:pPr lvl="0" algn="ctr" defTabSz="1244600">
            <a:lnSpc>
              <a:spcPct val="90000"/>
            </a:lnSpc>
            <a:spcBef>
              <a:spcPct val="0"/>
            </a:spcBef>
            <a:spcAft>
              <a:spcPct val="35000"/>
            </a:spcAft>
          </a:pPr>
          <a:r>
            <a:rPr lang="tr-TR" sz="2800" kern="1200" dirty="0" smtClean="0">
              <a:solidFill>
                <a:srgbClr val="C00000"/>
              </a:solidFill>
            </a:rPr>
            <a:t>Pozitif Stres </a:t>
          </a:r>
        </a:p>
        <a:p>
          <a:pPr lvl="0" algn="ctr" defTabSz="1244600">
            <a:lnSpc>
              <a:spcPct val="90000"/>
            </a:lnSpc>
            <a:spcBef>
              <a:spcPct val="0"/>
            </a:spcBef>
            <a:spcAft>
              <a:spcPct val="35000"/>
            </a:spcAft>
          </a:pPr>
          <a:r>
            <a:rPr lang="tr-TR" sz="1600" b="0" i="0" kern="1200" dirty="0" smtClean="0">
              <a:solidFill>
                <a:schemeClr val="tx1"/>
              </a:solidFill>
            </a:rPr>
            <a:t>Sonucunda kazanç veya keyif sağlayan durumlar</a:t>
          </a:r>
        </a:p>
        <a:p>
          <a:pPr lvl="0" algn="ctr" defTabSz="1244600">
            <a:lnSpc>
              <a:spcPct val="90000"/>
            </a:lnSpc>
            <a:spcBef>
              <a:spcPct val="0"/>
            </a:spcBef>
            <a:spcAft>
              <a:spcPct val="35000"/>
            </a:spcAft>
          </a:pPr>
          <a:r>
            <a:rPr lang="tr-TR" sz="1600" b="0" i="0" kern="1200" dirty="0" smtClean="0">
              <a:solidFill>
                <a:schemeClr val="tx1"/>
              </a:solidFill>
            </a:rPr>
            <a:t>Başarı sağlamak, işe girmek </a:t>
          </a:r>
          <a:r>
            <a:rPr lang="tr-TR" sz="1600" b="0" i="0" kern="1200" dirty="0" err="1" smtClean="0">
              <a:solidFill>
                <a:schemeClr val="tx1"/>
              </a:solidFill>
            </a:rPr>
            <a:t>vs</a:t>
          </a:r>
          <a:r>
            <a:rPr lang="tr-TR" sz="1600" kern="1200" dirty="0" smtClean="0">
              <a:solidFill>
                <a:schemeClr val="tx1"/>
              </a:solidFill>
            </a:rPr>
            <a:t/>
          </a:r>
          <a:br>
            <a:rPr lang="tr-TR" sz="1600" kern="1200" dirty="0" smtClean="0">
              <a:solidFill>
                <a:schemeClr val="tx1"/>
              </a:solidFill>
            </a:rPr>
          </a:br>
          <a:endParaRPr lang="tr-TR" sz="1600" kern="1200" dirty="0">
            <a:solidFill>
              <a:schemeClr val="tx1"/>
            </a:solidFill>
          </a:endParaRPr>
        </a:p>
      </dsp:txBody>
      <dsp:txXfrm>
        <a:off x="3733800" y="1540766"/>
        <a:ext cx="2912364" cy="2270018"/>
      </dsp:txXfrm>
    </dsp:sp>
  </dsp:spTree>
</dsp:drawing>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22.03.2021</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22.03.2021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22.03.2021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9F75050-0E15-4C5B-92B0-66D068882F1F}" type="datetimeFigureOut">
              <a:rPr lang="tr-TR" smtClean="0"/>
              <a:pPr/>
              <a:t>22.03.2021</a:t>
            </a:fld>
            <a:endParaRPr lang="tr-T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22.03.2021</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22.03.2021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22.03.2021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pPr/>
              <a:t>22.03.2021</a:t>
            </a:fld>
            <a:endParaRPr lang="tr-T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22.03.2021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pPr/>
              <a:t>22.03.2021</a:t>
            </a:fld>
            <a:endParaRPr lang="tr-T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D9F75050-0E15-4C5B-92B0-66D068882F1F}" type="datetimeFigureOut">
              <a:rPr lang="tr-TR" smtClean="0"/>
              <a:pPr/>
              <a:t>22.03.2021</a:t>
            </a:fld>
            <a:endParaRPr lang="tr-T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22.03.2021</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3.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4.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6.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7.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8.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9.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0.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2.jpg"/><Relationship Id="rId2" Type="http://schemas.openxmlformats.org/officeDocument/2006/relationships/image" Target="../media/image31.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3.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4.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5.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6.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7.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8.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9.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0.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1.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2.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3.jp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4.jp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5.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79712" y="692696"/>
            <a:ext cx="6172200" cy="1894362"/>
          </a:xfrm>
          <a:solidFill>
            <a:schemeClr val="accent1"/>
          </a:solidFill>
        </p:spPr>
        <p:txBody>
          <a:bodyPr/>
          <a:lstStyle/>
          <a:p>
            <a:r>
              <a:rPr lang="tr-TR" sz="4000" dirty="0" smtClean="0">
                <a:solidFill>
                  <a:schemeClr val="bg1"/>
                </a:solidFill>
                <a:latin typeface="Times New Roman" pitchFamily="18" charset="0"/>
                <a:cs typeface="Times New Roman" pitchFamily="18" charset="0"/>
              </a:rPr>
              <a:t>STRES VE BAŞ ETME BECERİLERİ</a:t>
            </a:r>
            <a:r>
              <a:rPr lang="tr-TR" dirty="0" smtClean="0"/>
              <a:t/>
            </a:r>
            <a:br>
              <a:rPr lang="tr-TR" dirty="0" smtClean="0"/>
            </a:br>
            <a:endParaRPr lang="tr-TR" dirty="0"/>
          </a:p>
        </p:txBody>
      </p:sp>
      <p:sp>
        <p:nvSpPr>
          <p:cNvPr id="3" name="2 Alt Başlık"/>
          <p:cNvSpPr>
            <a:spLocks noGrp="1"/>
          </p:cNvSpPr>
          <p:nvPr>
            <p:ph type="subTitle" idx="1"/>
          </p:nvPr>
        </p:nvSpPr>
        <p:spPr>
          <a:xfrm>
            <a:off x="1979712" y="2924944"/>
            <a:ext cx="6172200" cy="1371600"/>
          </a:xfrm>
          <a:solidFill>
            <a:schemeClr val="accent1"/>
          </a:solidFill>
        </p:spPr>
        <p:txBody>
          <a:bodyPr>
            <a:normAutofit/>
          </a:bodyPr>
          <a:lstStyle/>
          <a:p>
            <a:r>
              <a:rPr lang="tr-TR" sz="2000" dirty="0" smtClean="0">
                <a:solidFill>
                  <a:schemeClr val="bg1"/>
                </a:solidFill>
                <a:latin typeface="Times New Roman" pitchFamily="18" charset="0"/>
                <a:cs typeface="Times New Roman" pitchFamily="18" charset="0"/>
              </a:rPr>
              <a:t>HACI LÜTFİYE ŞİRECİ REHBERLİK VE ARAŞTIRMA MERKEZİ</a:t>
            </a:r>
            <a:endParaRPr lang="tr-TR" sz="2000" dirty="0">
              <a:solidFill>
                <a:schemeClr val="bg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556792"/>
            <a:ext cx="6995120" cy="4917160"/>
          </a:xfrm>
        </p:spPr>
        <p:txBody>
          <a:bodyPr>
            <a:normAutofit/>
          </a:bodyPr>
          <a:lstStyle/>
          <a:p>
            <a:r>
              <a:rPr lang="tr-TR" sz="1800" dirty="0" smtClean="0">
                <a:latin typeface="Times New Roman" pitchFamily="18" charset="0"/>
                <a:cs typeface="Times New Roman" pitchFamily="18" charset="0"/>
              </a:rPr>
              <a:t>Diğer insanlardan soyutlanmak, </a:t>
            </a:r>
          </a:p>
          <a:p>
            <a:r>
              <a:rPr lang="tr-TR" sz="1800" dirty="0" smtClean="0">
                <a:latin typeface="Times New Roman" pitchFamily="18" charset="0"/>
                <a:cs typeface="Times New Roman" pitchFamily="18" charset="0"/>
              </a:rPr>
              <a:t>İnsanlarla ilişki kurmamak, birçok kişiye birden küs olmak, konuşmamak, </a:t>
            </a:r>
          </a:p>
          <a:p>
            <a:r>
              <a:rPr lang="tr-TR" sz="1800" dirty="0" smtClean="0">
                <a:latin typeface="Times New Roman" pitchFamily="18" charset="0"/>
                <a:cs typeface="Times New Roman" pitchFamily="18" charset="0"/>
              </a:rPr>
              <a:t>Acı duyma ve gücenme,</a:t>
            </a:r>
          </a:p>
          <a:p>
            <a:r>
              <a:rPr lang="tr-TR" sz="1800" dirty="0" smtClean="0">
                <a:latin typeface="Times New Roman" pitchFamily="18" charset="0"/>
                <a:cs typeface="Times New Roman" pitchFamily="18" charset="0"/>
              </a:rPr>
              <a:t> Ben merkezli olma, </a:t>
            </a:r>
          </a:p>
          <a:p>
            <a:r>
              <a:rPr lang="tr-TR" sz="1800" dirty="0" smtClean="0">
                <a:latin typeface="Times New Roman" pitchFamily="18" charset="0"/>
                <a:cs typeface="Times New Roman" pitchFamily="18" charset="0"/>
              </a:rPr>
              <a:t>Yalnızlık, insanlara karşı güvensizlik, </a:t>
            </a:r>
          </a:p>
          <a:p>
            <a:r>
              <a:rPr lang="tr-TR" sz="1800" dirty="0" smtClean="0">
                <a:latin typeface="Times New Roman" pitchFamily="18" charset="0"/>
                <a:cs typeface="Times New Roman" pitchFamily="18" charset="0"/>
              </a:rPr>
              <a:t>Geriye çekilme, </a:t>
            </a:r>
          </a:p>
          <a:p>
            <a:r>
              <a:rPr lang="tr-TR" sz="1800" dirty="0" smtClean="0">
                <a:latin typeface="Times New Roman" pitchFamily="18" charset="0"/>
                <a:cs typeface="Times New Roman" pitchFamily="18" charset="0"/>
              </a:rPr>
              <a:t>Toleranslı olmamak, insanlarda hata bulmaya çalışmak ve sözle rencide etmek, </a:t>
            </a:r>
          </a:p>
          <a:p>
            <a:r>
              <a:rPr lang="tr-TR" sz="1800" dirty="0" smtClean="0">
                <a:latin typeface="Times New Roman" pitchFamily="18" charset="0"/>
                <a:cs typeface="Times New Roman" pitchFamily="18" charset="0"/>
              </a:rPr>
              <a:t>İnsanlara sıkıntı vermek, randevulara gitmemek veya çok kısa zaman kala iptal etmek,</a:t>
            </a:r>
          </a:p>
          <a:p>
            <a:r>
              <a:rPr lang="tr-TR" sz="1800" dirty="0" smtClean="0">
                <a:latin typeface="Times New Roman" pitchFamily="18" charset="0"/>
                <a:cs typeface="Times New Roman" pitchFamily="18" charset="0"/>
              </a:rPr>
              <a:t> Başkalarını suçlamak, haddinden fazla savunmacı tutum </a:t>
            </a:r>
            <a:endParaRPr lang="tr-TR" sz="1800" dirty="0">
              <a:latin typeface="Times New Roman" pitchFamily="18" charset="0"/>
              <a:cs typeface="Times New Roman" pitchFamily="18" charset="0"/>
            </a:endParaRPr>
          </a:p>
        </p:txBody>
      </p:sp>
      <p:sp>
        <p:nvSpPr>
          <p:cNvPr id="4" name="3 Metin kutusu"/>
          <p:cNvSpPr txBox="1"/>
          <p:nvPr/>
        </p:nvSpPr>
        <p:spPr>
          <a:xfrm>
            <a:off x="827584" y="836712"/>
            <a:ext cx="3672408" cy="369332"/>
          </a:xfrm>
          <a:prstGeom prst="rect">
            <a:avLst/>
          </a:prstGeom>
          <a:solidFill>
            <a:schemeClr val="accent1">
              <a:lumMod val="40000"/>
              <a:lumOff val="60000"/>
            </a:schemeClr>
          </a:solidFill>
        </p:spPr>
        <p:txBody>
          <a:bodyPr wrap="square" rtlCol="0">
            <a:spAutoFit/>
          </a:bodyPr>
          <a:lstStyle/>
          <a:p>
            <a:r>
              <a:rPr lang="tr-TR" dirty="0" smtClean="0"/>
              <a:t>SOSYAL BELİRTİLER</a:t>
            </a:r>
            <a:endParaRPr lang="tr-TR" dirty="0"/>
          </a:p>
        </p:txBody>
      </p:sp>
      <p:pic>
        <p:nvPicPr>
          <p:cNvPr id="5" name="4 Resim" descr="indir (1).jpg"/>
          <p:cNvPicPr>
            <a:picLocks noChangeAspect="1"/>
          </p:cNvPicPr>
          <p:nvPr/>
        </p:nvPicPr>
        <p:blipFill>
          <a:blip r:embed="rId2" cstate="print"/>
          <a:stretch>
            <a:fillRect/>
          </a:stretch>
        </p:blipFill>
        <p:spPr>
          <a:xfrm rot="1908693">
            <a:off x="6138317" y="1437239"/>
            <a:ext cx="2107898" cy="2546124"/>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chemeClr val="accent1"/>
          </a:solidFill>
        </p:spPr>
        <p:txBody>
          <a:bodyPr/>
          <a:lstStyle/>
          <a:p>
            <a:r>
              <a:rPr lang="tr-TR" dirty="0" smtClean="0">
                <a:solidFill>
                  <a:schemeClr val="tx1"/>
                </a:solidFill>
              </a:rPr>
              <a:t>             STRES AŞAMALARI</a:t>
            </a:r>
            <a:endParaRPr lang="tr-TR" dirty="0">
              <a:solidFill>
                <a:schemeClr val="tx1"/>
              </a:solidFill>
            </a:endParaRPr>
          </a:p>
        </p:txBody>
      </p:sp>
      <p:sp>
        <p:nvSpPr>
          <p:cNvPr id="3" name="İçerik Yer Tutucusu 2"/>
          <p:cNvSpPr>
            <a:spLocks noGrp="1"/>
          </p:cNvSpPr>
          <p:nvPr>
            <p:ph sz="quarter" idx="1"/>
          </p:nvPr>
        </p:nvSpPr>
        <p:spPr>
          <a:xfrm>
            <a:off x="457200" y="1600200"/>
            <a:ext cx="8003232" cy="4873752"/>
          </a:xfrm>
        </p:spPr>
        <p:txBody>
          <a:bodyPr/>
          <a:lstStyle/>
          <a:p>
            <a:r>
              <a:rPr lang="tr-TR" dirty="0"/>
              <a:t/>
            </a:r>
            <a:br>
              <a:rPr lang="tr-TR" dirty="0"/>
            </a:br>
            <a:r>
              <a:rPr lang="tr-TR" dirty="0" err="1">
                <a:solidFill>
                  <a:srgbClr val="C00000"/>
                </a:solidFill>
              </a:rPr>
              <a:t>Selye</a:t>
            </a:r>
            <a:r>
              <a:rPr lang="tr-TR" dirty="0"/>
              <a:t>, bedenin stresli durumlarda verdiği üç aşamalı tepkiyi </a:t>
            </a:r>
            <a:r>
              <a:rPr lang="tr-TR" dirty="0">
                <a:solidFill>
                  <a:srgbClr val="C00000"/>
                </a:solidFill>
              </a:rPr>
              <a:t>"Genel Uyum </a:t>
            </a:r>
            <a:r>
              <a:rPr lang="tr-TR" dirty="0" err="1">
                <a:solidFill>
                  <a:srgbClr val="C00000"/>
                </a:solidFill>
              </a:rPr>
              <a:t>Sendromu"</a:t>
            </a:r>
            <a:r>
              <a:rPr lang="tr-TR" dirty="0" err="1"/>
              <a:t>olarak</a:t>
            </a:r>
            <a:r>
              <a:rPr lang="tr-TR" dirty="0"/>
              <a:t> adlandırmıştır</a:t>
            </a:r>
            <a:r>
              <a:rPr lang="tr-TR" dirty="0" smtClean="0"/>
              <a:t>.</a:t>
            </a:r>
          </a:p>
          <a:p>
            <a:r>
              <a:rPr lang="tr-TR" dirty="0" smtClean="0">
                <a:solidFill>
                  <a:srgbClr val="C00000"/>
                </a:solidFill>
              </a:rPr>
              <a:t>Alarm </a:t>
            </a:r>
            <a:r>
              <a:rPr lang="tr-TR" dirty="0">
                <a:solidFill>
                  <a:srgbClr val="C00000"/>
                </a:solidFill>
              </a:rPr>
              <a:t>Aşaması </a:t>
            </a:r>
            <a:r>
              <a:rPr lang="tr-TR" dirty="0"/>
              <a:t>:Savaş ya da kaç tepkisi ortaya </a:t>
            </a:r>
            <a:r>
              <a:rPr lang="tr-TR" dirty="0" smtClean="0"/>
              <a:t>çıkar.</a:t>
            </a:r>
          </a:p>
          <a:p>
            <a:r>
              <a:rPr lang="tr-TR" dirty="0" smtClean="0">
                <a:solidFill>
                  <a:srgbClr val="C00000"/>
                </a:solidFill>
              </a:rPr>
              <a:t>Direnme </a:t>
            </a:r>
            <a:r>
              <a:rPr lang="tr-TR" dirty="0">
                <a:solidFill>
                  <a:srgbClr val="C00000"/>
                </a:solidFill>
              </a:rPr>
              <a:t>Aşaması</a:t>
            </a:r>
            <a:r>
              <a:rPr lang="tr-TR" dirty="0"/>
              <a:t>: Bu aşamada kaybedilen enerji, yeniden kazanılmaya ve bedendeki tahribat giderilmeye </a:t>
            </a:r>
            <a:r>
              <a:rPr lang="tr-TR" dirty="0" smtClean="0"/>
              <a:t>çalışılır.</a:t>
            </a:r>
          </a:p>
          <a:p>
            <a:r>
              <a:rPr lang="tr-TR" dirty="0" smtClean="0">
                <a:solidFill>
                  <a:srgbClr val="C00000"/>
                </a:solidFill>
              </a:rPr>
              <a:t>Tükenme </a:t>
            </a:r>
            <a:r>
              <a:rPr lang="tr-TR" dirty="0">
                <a:solidFill>
                  <a:srgbClr val="C00000"/>
                </a:solidFill>
              </a:rPr>
              <a:t>Aşaması</a:t>
            </a:r>
            <a:r>
              <a:rPr lang="tr-TR" dirty="0"/>
              <a:t>: Fiziksel kaynaklar </a:t>
            </a:r>
            <a:r>
              <a:rPr lang="tr-TR" dirty="0" smtClean="0"/>
              <a:t>kullanılamaz.</a:t>
            </a:r>
            <a:endParaRPr lang="tr-TR" dirty="0"/>
          </a:p>
        </p:txBody>
      </p:sp>
    </p:spTree>
    <p:extLst>
      <p:ext uri="{BB962C8B-B14F-4D97-AF65-F5344CB8AC3E}">
        <p14:creationId xmlns:p14="http://schemas.microsoft.com/office/powerpoint/2010/main" val="3629404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chemeClr val="accent1"/>
          </a:solidFill>
        </p:spPr>
        <p:txBody>
          <a:bodyPr/>
          <a:lstStyle/>
          <a:p>
            <a:r>
              <a:rPr lang="tr-TR" dirty="0" smtClean="0">
                <a:solidFill>
                  <a:schemeClr val="tx2">
                    <a:lumMod val="50000"/>
                  </a:schemeClr>
                </a:solidFill>
              </a:rPr>
              <a:t>                 </a:t>
            </a:r>
            <a:r>
              <a:rPr lang="tr-TR" sz="3600" dirty="0" smtClean="0">
                <a:solidFill>
                  <a:schemeClr val="tx2">
                    <a:lumMod val="50000"/>
                  </a:schemeClr>
                </a:solidFill>
              </a:rPr>
              <a:t>Stres çeşitleri</a:t>
            </a:r>
            <a:endParaRPr lang="tr-TR" sz="3600" dirty="0">
              <a:solidFill>
                <a:schemeClr val="tx2">
                  <a:lumMod val="50000"/>
                </a:schemeClr>
              </a:solidFill>
            </a:endParaRPr>
          </a:p>
        </p:txBody>
      </p:sp>
      <p:graphicFrame>
        <p:nvGraphicFramePr>
          <p:cNvPr id="4" name="İçerik Yer Tutucusu 3"/>
          <p:cNvGraphicFramePr>
            <a:graphicFrameLocks noGrp="1"/>
          </p:cNvGraphicFramePr>
          <p:nvPr>
            <p:ph sz="quarter" idx="1"/>
            <p:extLst>
              <p:ext uri="{D42A27DB-BD31-4B8C-83A1-F6EECF244321}">
                <p14:modId xmlns:p14="http://schemas.microsoft.com/office/powerpoint/2010/main" val="2368374654"/>
              </p:ext>
            </p:extLst>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AutoShape 2" descr="Stres çeşitleri: Stres anında vücudun verdiği fiziksel tepkile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6" name="Resim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652120" y="1611544"/>
            <a:ext cx="2981325" cy="1533525"/>
          </a:xfrm>
          <a:prstGeom prst="rect">
            <a:avLst/>
          </a:prstGeom>
        </p:spPr>
      </p:pic>
    </p:spTree>
    <p:extLst>
      <p:ext uri="{BB962C8B-B14F-4D97-AF65-F5344CB8AC3E}">
        <p14:creationId xmlns:p14="http://schemas.microsoft.com/office/powerpoint/2010/main" val="6893980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chemeClr val="accent1"/>
          </a:solidFill>
        </p:spPr>
        <p:txBody>
          <a:bodyPr/>
          <a:lstStyle/>
          <a:p>
            <a:r>
              <a:rPr lang="tr-TR" dirty="0" smtClean="0">
                <a:solidFill>
                  <a:schemeClr val="tx1">
                    <a:lumMod val="95000"/>
                    <a:lumOff val="5000"/>
                  </a:schemeClr>
                </a:solidFill>
              </a:rPr>
              <a:t>NELER STRESE SEBEP OLUR?</a:t>
            </a:r>
            <a:endParaRPr lang="tr-TR" dirty="0">
              <a:solidFill>
                <a:schemeClr val="tx1">
                  <a:lumMod val="95000"/>
                  <a:lumOff val="5000"/>
                </a:schemeClr>
              </a:solidFill>
            </a:endParaRPr>
          </a:p>
        </p:txBody>
      </p:sp>
      <p:sp>
        <p:nvSpPr>
          <p:cNvPr id="3" name="İçerik Yer Tutucusu 2"/>
          <p:cNvSpPr>
            <a:spLocks noGrp="1"/>
          </p:cNvSpPr>
          <p:nvPr>
            <p:ph sz="quarter" idx="1"/>
          </p:nvPr>
        </p:nvSpPr>
        <p:spPr/>
        <p:txBody>
          <a:bodyPr>
            <a:normAutofit fontScale="85000" lnSpcReduction="10000"/>
          </a:bodyPr>
          <a:lstStyle/>
          <a:p>
            <a:pPr marL="0" indent="0">
              <a:buNone/>
            </a:pPr>
            <a:endParaRPr lang="tr-TR" sz="2000" dirty="0" smtClean="0">
              <a:solidFill>
                <a:schemeClr val="accent3"/>
              </a:solidFill>
            </a:endParaRPr>
          </a:p>
          <a:p>
            <a:pPr marL="0" indent="0">
              <a:buNone/>
            </a:pPr>
            <a:r>
              <a:rPr lang="tr-TR" sz="2000" dirty="0" smtClean="0">
                <a:solidFill>
                  <a:schemeClr val="accent3"/>
                </a:solidFill>
              </a:rPr>
              <a:t>ÇEVRESEL KAYNAKLAR</a:t>
            </a:r>
          </a:p>
          <a:p>
            <a:pPr marL="0" indent="0">
              <a:buNone/>
            </a:pPr>
            <a:r>
              <a:rPr lang="tr-TR" sz="2000" dirty="0" smtClean="0">
                <a:solidFill>
                  <a:schemeClr val="accent3"/>
                </a:solidFill>
              </a:rPr>
              <a:t> </a:t>
            </a:r>
            <a:r>
              <a:rPr lang="tr-TR" sz="2000" dirty="0"/>
              <a:t/>
            </a:r>
            <a:br>
              <a:rPr lang="tr-TR" sz="2000" dirty="0"/>
            </a:br>
            <a:r>
              <a:rPr lang="tr-TR" sz="2000" dirty="0"/>
              <a:t>Çeşitli yaşamsal değişiklikler bazı kişilerde strese sebep olabilir. Bunlar çevresel (fiziksel çevre </a:t>
            </a:r>
            <a:r>
              <a:rPr lang="tr-TR" sz="2000" dirty="0" smtClean="0"/>
              <a:t>değişikliği , gürültü)</a:t>
            </a:r>
          </a:p>
          <a:p>
            <a:pPr marL="0" indent="0">
              <a:buNone/>
            </a:pPr>
            <a:endParaRPr lang="tr-TR" sz="2000" dirty="0" smtClean="0"/>
          </a:p>
          <a:p>
            <a:pPr marL="0" indent="0">
              <a:buNone/>
            </a:pPr>
            <a:r>
              <a:rPr lang="tr-TR" sz="2000" dirty="0" smtClean="0"/>
              <a:t> </a:t>
            </a:r>
            <a:r>
              <a:rPr lang="tr-TR" sz="2000" dirty="0" smtClean="0">
                <a:solidFill>
                  <a:schemeClr val="accent3"/>
                </a:solidFill>
              </a:rPr>
              <a:t>SOSYAL KAYNAKLAR</a:t>
            </a:r>
          </a:p>
          <a:p>
            <a:pPr marL="0" indent="0">
              <a:buNone/>
            </a:pPr>
            <a:endParaRPr lang="tr-TR" sz="2000" dirty="0" smtClean="0">
              <a:solidFill>
                <a:schemeClr val="accent3"/>
              </a:solidFill>
            </a:endParaRPr>
          </a:p>
          <a:p>
            <a:pPr marL="0" indent="0">
              <a:buNone/>
            </a:pPr>
            <a:r>
              <a:rPr lang="tr-TR" sz="2000" dirty="0">
                <a:solidFill>
                  <a:schemeClr val="accent3"/>
                </a:solidFill>
              </a:rPr>
              <a:t> </a:t>
            </a:r>
            <a:r>
              <a:rPr lang="tr-TR" sz="2000" dirty="0" smtClean="0"/>
              <a:t>Aile </a:t>
            </a:r>
            <a:r>
              <a:rPr lang="tr-TR" sz="2000" dirty="0"/>
              <a:t>ve arkadaşlardan </a:t>
            </a:r>
            <a:r>
              <a:rPr lang="tr-TR" sz="2000" dirty="0" smtClean="0"/>
              <a:t>ayrılma , yeni </a:t>
            </a:r>
            <a:r>
              <a:rPr lang="tr-TR" sz="2000" dirty="0"/>
              <a:t>bulunduğumuz sosyal ortamı ve statüyü kabullenme, sosyal çevreyi tanımamanın getirdiği zorluklar</a:t>
            </a:r>
            <a:r>
              <a:rPr lang="tr-TR" sz="2000" dirty="0" smtClean="0"/>
              <a:t>)</a:t>
            </a:r>
          </a:p>
          <a:p>
            <a:pPr marL="0" indent="0">
              <a:buNone/>
            </a:pPr>
            <a:endParaRPr lang="tr-TR" sz="2000" dirty="0" smtClean="0"/>
          </a:p>
          <a:p>
            <a:pPr marL="0" indent="0">
              <a:buNone/>
            </a:pPr>
            <a:r>
              <a:rPr lang="tr-TR" sz="2000" dirty="0" smtClean="0"/>
              <a:t> </a:t>
            </a:r>
            <a:r>
              <a:rPr lang="tr-TR" sz="2000" dirty="0" smtClean="0">
                <a:solidFill>
                  <a:schemeClr val="accent3"/>
                </a:solidFill>
              </a:rPr>
              <a:t>KİŞİSEL KAYNAKLAR</a:t>
            </a:r>
          </a:p>
          <a:p>
            <a:pPr marL="0" indent="0">
              <a:buNone/>
            </a:pPr>
            <a:endParaRPr lang="tr-TR" sz="2000" dirty="0" smtClean="0">
              <a:solidFill>
                <a:schemeClr val="accent3"/>
              </a:solidFill>
            </a:endParaRPr>
          </a:p>
          <a:p>
            <a:pPr marL="0" indent="0">
              <a:buNone/>
            </a:pPr>
            <a:r>
              <a:rPr lang="tr-TR" sz="2000" dirty="0" smtClean="0"/>
              <a:t>Kendimize </a:t>
            </a:r>
            <a:r>
              <a:rPr lang="tr-TR" sz="2000" dirty="0"/>
              <a:t>güvensizlik, akademik başarısızlık, problemli duygusal ilişkilerimiz ) ve fiziksel durumumuz (hastalık, yaralanmalar) </a:t>
            </a:r>
            <a:endParaRPr lang="tr-TR" sz="2000" dirty="0" smtClean="0"/>
          </a:p>
          <a:p>
            <a:pPr marL="0" indent="0">
              <a:buNone/>
            </a:pPr>
            <a:r>
              <a:rPr lang="tr-TR" sz="2000" dirty="0" smtClean="0"/>
              <a:t> </a:t>
            </a:r>
            <a:endParaRPr lang="tr-TR" sz="2000" dirty="0"/>
          </a:p>
        </p:txBody>
      </p:sp>
    </p:spTree>
    <p:extLst>
      <p:ext uri="{BB962C8B-B14F-4D97-AF65-F5344CB8AC3E}">
        <p14:creationId xmlns:p14="http://schemas.microsoft.com/office/powerpoint/2010/main" val="2373415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a:xfrm>
            <a:off x="4499992" y="2204864"/>
            <a:ext cx="3568824" cy="4873752"/>
          </a:xfrm>
        </p:spPr>
        <p:txBody>
          <a:bodyPr/>
          <a:lstStyle/>
          <a:p>
            <a:r>
              <a:rPr lang="tr-TR" sz="2000" dirty="0"/>
              <a:t>Stres kaynakları belirgin yada gizli olabilir. Belirgin olduğu durumlarda, alarm reaksiyonu ile stres kaynağı arasındaki ilişki fark edilir. Gizli olduğu durumda ise, stres belirtileri ortadadır, fakat sebep bilinmemektedir</a:t>
            </a:r>
            <a:r>
              <a:rPr lang="tr-TR" dirty="0"/>
              <a:t>.</a:t>
            </a:r>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438494">
            <a:off x="846522" y="2097027"/>
            <a:ext cx="3089523" cy="2915768"/>
          </a:xfrm>
          <a:prstGeom prst="rect">
            <a:avLst/>
          </a:prstGeom>
        </p:spPr>
      </p:pic>
    </p:spTree>
    <p:extLst>
      <p:ext uri="{BB962C8B-B14F-4D97-AF65-F5344CB8AC3E}">
        <p14:creationId xmlns:p14="http://schemas.microsoft.com/office/powerpoint/2010/main" val="3789319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251520" y="2996952"/>
            <a:ext cx="7673280" cy="3484984"/>
          </a:xfrm>
        </p:spPr>
        <p:txBody>
          <a:bodyPr>
            <a:normAutofit/>
          </a:bodyPr>
          <a:lstStyle/>
          <a:p>
            <a:r>
              <a:rPr lang="tr-TR" b="1" dirty="0"/>
              <a:t>Stres altında insanların yaptığı en sık </a:t>
            </a:r>
            <a:r>
              <a:rPr lang="tr-TR" b="1" dirty="0" smtClean="0"/>
              <a:t>yanlışlar</a:t>
            </a:r>
          </a:p>
          <a:p>
            <a:r>
              <a:rPr lang="tr-TR" dirty="0"/>
              <a:t/>
            </a:r>
            <a:br>
              <a:rPr lang="tr-TR" dirty="0"/>
            </a:br>
            <a:r>
              <a:rPr lang="tr-TR" dirty="0"/>
              <a:t>-Önemli veya önemsiz, daha önceden kolaylıkla verilebilen kararları vermekte güçlük</a:t>
            </a:r>
            <a:r>
              <a:rPr lang="tr-TR" dirty="0" smtClean="0"/>
              <a:t>,</a:t>
            </a:r>
          </a:p>
          <a:p>
            <a:r>
              <a:rPr lang="tr-TR" dirty="0" smtClean="0"/>
              <a:t>-</a:t>
            </a:r>
            <a:r>
              <a:rPr lang="tr-TR" dirty="0"/>
              <a:t>Alışılmış davranış biçimlerinde önemli </a:t>
            </a:r>
            <a:r>
              <a:rPr lang="tr-TR" dirty="0" smtClean="0"/>
              <a:t>değişiklik,</a:t>
            </a:r>
          </a:p>
          <a:p>
            <a:r>
              <a:rPr lang="tr-TR" dirty="0" smtClean="0"/>
              <a:t>-</a:t>
            </a:r>
            <a:r>
              <a:rPr lang="tr-TR" dirty="0"/>
              <a:t>En iyi olanı değil, garanti olanı seçmek,</a:t>
            </a:r>
            <a:br>
              <a:rPr lang="tr-TR" dirty="0"/>
            </a:b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620688"/>
            <a:ext cx="6192688" cy="1819275"/>
          </a:xfrm>
          <a:prstGeom prst="rect">
            <a:avLst/>
          </a:prstGeom>
        </p:spPr>
      </p:pic>
    </p:spTree>
    <p:extLst>
      <p:ext uri="{BB962C8B-B14F-4D97-AF65-F5344CB8AC3E}">
        <p14:creationId xmlns:p14="http://schemas.microsoft.com/office/powerpoint/2010/main" val="619629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491880" y="1196752"/>
            <a:ext cx="4978896" cy="3235644"/>
          </a:xfrm>
        </p:spPr>
        <p:txBody>
          <a:bodyPr>
            <a:normAutofit fontScale="92500" lnSpcReduction="10000"/>
          </a:bodyPr>
          <a:lstStyle/>
          <a:p>
            <a:r>
              <a:rPr lang="tr-TR" dirty="0"/>
              <a:t>Uygun olmayan durumlarda ortaya çıkan öfke, düşmanlık ve kızgınlık dalgaları</a:t>
            </a:r>
            <a:r>
              <a:rPr lang="tr-TR" dirty="0" smtClean="0"/>
              <a:t>,</a:t>
            </a:r>
          </a:p>
          <a:p>
            <a:r>
              <a:rPr lang="tr-TR" dirty="0" smtClean="0"/>
              <a:t>Sigara </a:t>
            </a:r>
            <a:r>
              <a:rPr lang="tr-TR" dirty="0"/>
              <a:t>ve içki içme eğiliminin artması</a:t>
            </a:r>
            <a:r>
              <a:rPr lang="tr-TR" dirty="0" smtClean="0"/>
              <a:t>,</a:t>
            </a:r>
          </a:p>
          <a:p>
            <a:r>
              <a:rPr lang="tr-TR" dirty="0" smtClean="0"/>
              <a:t>Kişisel </a:t>
            </a:r>
            <a:r>
              <a:rPr lang="tr-TR" dirty="0"/>
              <a:t>hata ve başarısızlıkları sürekli düşünmek</a:t>
            </a:r>
            <a:r>
              <a:rPr lang="tr-TR" dirty="0" smtClean="0"/>
              <a:t>,</a:t>
            </a:r>
          </a:p>
          <a:p>
            <a:r>
              <a:rPr lang="tr-TR" dirty="0" smtClean="0"/>
              <a:t>Ara </a:t>
            </a:r>
            <a:r>
              <a:rPr lang="tr-TR" dirty="0"/>
              <a:t>sıra hayal kurmak, sık sık düşünceye dalıp gitmek,</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1410418"/>
            <a:ext cx="2667857" cy="2808312"/>
          </a:xfrm>
          <a:prstGeom prst="rect">
            <a:avLst/>
          </a:prstGeom>
        </p:spPr>
      </p:pic>
    </p:spTree>
    <p:extLst>
      <p:ext uri="{BB962C8B-B14F-4D97-AF65-F5344CB8AC3E}">
        <p14:creationId xmlns:p14="http://schemas.microsoft.com/office/powerpoint/2010/main" val="3900281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23528" y="404664"/>
            <a:ext cx="7467600" cy="4873752"/>
          </a:xfrm>
        </p:spPr>
        <p:txBody>
          <a:bodyPr/>
          <a:lstStyle/>
          <a:p>
            <a:pPr marL="0" indent="0">
              <a:buNone/>
            </a:pPr>
            <a:r>
              <a:rPr lang="tr-TR" b="1" dirty="0"/>
              <a:t>Duygusal ve cinsel hayatta düşüncesiz davranışlar</a:t>
            </a:r>
            <a:r>
              <a:rPr lang="tr-TR" b="1" dirty="0" smtClean="0"/>
              <a:t>,</a:t>
            </a:r>
          </a:p>
          <a:p>
            <a:pPr marL="0" indent="0">
              <a:buNone/>
            </a:pPr>
            <a:r>
              <a:rPr lang="tr-TR" dirty="0"/>
              <a:t/>
            </a:r>
            <a:br>
              <a:rPr lang="tr-TR" dirty="0"/>
            </a:br>
            <a:r>
              <a:rPr lang="tr-TR" sz="2000" dirty="0" smtClean="0"/>
              <a:t>     Stres </a:t>
            </a:r>
            <a:r>
              <a:rPr lang="tr-TR" sz="2000" dirty="0"/>
              <a:t>altında insanların yaptığı en sık </a:t>
            </a:r>
            <a:r>
              <a:rPr lang="tr-TR" sz="2000" dirty="0" smtClean="0"/>
              <a:t>yanlışlar</a:t>
            </a:r>
          </a:p>
          <a:p>
            <a:r>
              <a:rPr lang="tr-TR" sz="2000" dirty="0" smtClean="0"/>
              <a:t>Duygusal </a:t>
            </a:r>
            <a:r>
              <a:rPr lang="tr-TR" sz="2000" dirty="0"/>
              <a:t>ve cinsel hayatta düşüncesiz </a:t>
            </a:r>
            <a:r>
              <a:rPr lang="tr-TR" sz="2000" dirty="0" smtClean="0"/>
              <a:t>davranışlar</a:t>
            </a:r>
          </a:p>
          <a:p>
            <a:r>
              <a:rPr lang="tr-TR" sz="2000" dirty="0" smtClean="0"/>
              <a:t>Birlikte </a:t>
            </a:r>
            <a:r>
              <a:rPr lang="tr-TR" sz="2000" dirty="0"/>
              <a:t>olunan kimselere aşırı güven (veya güvensizlik</a:t>
            </a:r>
            <a:r>
              <a:rPr lang="tr-TR" sz="2000" dirty="0" smtClean="0"/>
              <a:t>),</a:t>
            </a:r>
          </a:p>
          <a:p>
            <a:r>
              <a:rPr lang="tr-TR" sz="2000" dirty="0" smtClean="0"/>
              <a:t>Alışılmıştan </a:t>
            </a:r>
            <a:r>
              <a:rPr lang="tr-TR" sz="2000" dirty="0"/>
              <a:t>daha titiz veya işin gerektirdiğinden daha fazla </a:t>
            </a:r>
            <a:r>
              <a:rPr lang="tr-TR" sz="2000" dirty="0" smtClean="0"/>
              <a:t>çalışmak</a:t>
            </a:r>
            <a:r>
              <a:rPr lang="tr-TR" dirty="0"/>
              <a:t/>
            </a:r>
            <a:br>
              <a:rPr lang="tr-TR" dirty="0"/>
            </a:b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3848" y="3933056"/>
            <a:ext cx="4320480" cy="2088232"/>
          </a:xfrm>
          <a:prstGeom prst="rect">
            <a:avLst/>
          </a:prstGeom>
        </p:spPr>
      </p:pic>
    </p:spTree>
    <p:extLst>
      <p:ext uri="{BB962C8B-B14F-4D97-AF65-F5344CB8AC3E}">
        <p14:creationId xmlns:p14="http://schemas.microsoft.com/office/powerpoint/2010/main" val="33993219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a:xfrm>
            <a:off x="457200" y="274638"/>
            <a:ext cx="8075240" cy="1143000"/>
          </a:xfrm>
          <a:solidFill>
            <a:schemeClr val="accent1"/>
          </a:solidFill>
        </p:spPr>
        <p:txBody>
          <a:bodyPr>
            <a:normAutofit/>
          </a:bodyPr>
          <a:lstStyle/>
          <a:p>
            <a:r>
              <a:rPr lang="tr-TR" sz="2400" dirty="0" smtClean="0">
                <a:solidFill>
                  <a:schemeClr val="tx1"/>
                </a:solidFill>
              </a:rPr>
              <a:t>Stres altında insanların yaptığı en sık yanlışlar</a:t>
            </a:r>
            <a:endParaRPr lang="tr-TR" sz="2400" dirty="0">
              <a:solidFill>
                <a:schemeClr val="tx1"/>
              </a:solidFill>
            </a:endParaRPr>
          </a:p>
        </p:txBody>
      </p:sp>
      <p:sp>
        <p:nvSpPr>
          <p:cNvPr id="3" name="İçerik Yer Tutucusu 2"/>
          <p:cNvSpPr>
            <a:spLocks noGrp="1"/>
          </p:cNvSpPr>
          <p:nvPr>
            <p:ph sz="quarter" idx="1"/>
          </p:nvPr>
        </p:nvSpPr>
        <p:spPr>
          <a:xfrm>
            <a:off x="4067944" y="2276872"/>
            <a:ext cx="4144888" cy="3794720"/>
          </a:xfrm>
        </p:spPr>
        <p:txBody>
          <a:bodyPr>
            <a:normAutofit fontScale="92500" lnSpcReduction="10000"/>
          </a:bodyPr>
          <a:lstStyle/>
          <a:p>
            <a:r>
              <a:rPr lang="tr-TR" dirty="0"/>
              <a:t>Konuşma ve yazıda belirsizlik ve kopukluk</a:t>
            </a:r>
            <a:r>
              <a:rPr lang="tr-TR" dirty="0" smtClean="0"/>
              <a:t>,</a:t>
            </a:r>
          </a:p>
          <a:p>
            <a:r>
              <a:rPr lang="tr-TR" dirty="0" smtClean="0"/>
              <a:t>Nispeten </a:t>
            </a:r>
            <a:r>
              <a:rPr lang="tr-TR" dirty="0"/>
              <a:t>önemsiz konularda aşırı endişelenme veya tam tersine gerçek problemler karşısında ilgisizlik ve kayıtsızlık</a:t>
            </a:r>
            <a:r>
              <a:rPr lang="tr-TR" dirty="0" smtClean="0"/>
              <a:t>,</a:t>
            </a:r>
          </a:p>
          <a:p>
            <a:r>
              <a:rPr lang="tr-TR" dirty="0" smtClean="0"/>
              <a:t>Sağlığa </a:t>
            </a:r>
            <a:r>
              <a:rPr lang="tr-TR" dirty="0"/>
              <a:t>aşırı ilgi</a:t>
            </a:r>
            <a:r>
              <a:rPr lang="tr-TR" dirty="0" smtClean="0"/>
              <a:t>,</a:t>
            </a:r>
          </a:p>
          <a:p>
            <a:r>
              <a:rPr lang="tr-TR" dirty="0" smtClean="0"/>
              <a:t>Uyku </a:t>
            </a:r>
            <a:r>
              <a:rPr lang="tr-TR" dirty="0"/>
              <a:t>bozukluğu (zor uyuma veya gece boyu sık sık uyanma)</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226" y="2420888"/>
            <a:ext cx="3024336" cy="3096344"/>
          </a:xfrm>
          <a:prstGeom prst="rect">
            <a:avLst/>
          </a:prstGeom>
        </p:spPr>
      </p:pic>
    </p:spTree>
    <p:extLst>
      <p:ext uri="{BB962C8B-B14F-4D97-AF65-F5344CB8AC3E}">
        <p14:creationId xmlns:p14="http://schemas.microsoft.com/office/powerpoint/2010/main" val="10911105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chemeClr val="accent1"/>
          </a:solidFill>
        </p:spPr>
        <p:txBody>
          <a:bodyPr/>
          <a:lstStyle/>
          <a:p>
            <a:r>
              <a:rPr lang="tr-TR" b="1" dirty="0">
                <a:solidFill>
                  <a:schemeClr val="tx1"/>
                </a:solidFill>
              </a:rPr>
              <a:t>Strese yol açan yanlış inanışlar</a:t>
            </a:r>
            <a:br>
              <a:rPr lang="tr-TR" b="1" dirty="0">
                <a:solidFill>
                  <a:schemeClr val="tx1"/>
                </a:solidFill>
              </a:rPr>
            </a:br>
            <a:endParaRPr lang="tr-TR" dirty="0">
              <a:solidFill>
                <a:schemeClr val="tx1"/>
              </a:solidFill>
            </a:endParaRPr>
          </a:p>
        </p:txBody>
      </p:sp>
      <p:sp>
        <p:nvSpPr>
          <p:cNvPr id="3" name="İçerik Yer Tutucusu 2"/>
          <p:cNvSpPr>
            <a:spLocks noGrp="1"/>
          </p:cNvSpPr>
          <p:nvPr>
            <p:ph sz="quarter" idx="1"/>
          </p:nvPr>
        </p:nvSpPr>
        <p:spPr>
          <a:xfrm>
            <a:off x="457200" y="1600200"/>
            <a:ext cx="4762872" cy="4709120"/>
          </a:xfrm>
        </p:spPr>
        <p:txBody>
          <a:bodyPr>
            <a:normAutofit fontScale="92500"/>
          </a:bodyPr>
          <a:lstStyle/>
          <a:p>
            <a:r>
              <a:rPr lang="tr-TR" dirty="0"/>
              <a:t/>
            </a:r>
            <a:br>
              <a:rPr lang="tr-TR" dirty="0"/>
            </a:br>
            <a:r>
              <a:rPr lang="tr-TR" dirty="0"/>
              <a:t>1-Bir yetişkinin ailesi, arkadaşları, çevresi ve tüm tanıyanlar tarafından sevilmesi ve kabul görmesi gerekir</a:t>
            </a:r>
            <a:r>
              <a:rPr lang="tr-TR" dirty="0" smtClean="0"/>
              <a:t>.</a:t>
            </a:r>
          </a:p>
          <a:p>
            <a:r>
              <a:rPr lang="tr-TR" dirty="0" smtClean="0"/>
              <a:t>2-Üzerinize </a:t>
            </a:r>
            <a:r>
              <a:rPr lang="tr-TR" dirty="0"/>
              <a:t>aldığınız bütün işlerde mutlaka o işi en iyi bilen, kusursuz yapan ve her zaman en mükemmel kişi olmanız gerekir</a:t>
            </a:r>
            <a:r>
              <a:rPr lang="tr-TR" dirty="0" smtClean="0"/>
              <a:t>.</a:t>
            </a:r>
          </a:p>
          <a:p>
            <a:r>
              <a:rPr lang="tr-TR" dirty="0" smtClean="0"/>
              <a:t>3-İnsanların </a:t>
            </a:r>
            <a:r>
              <a:rPr lang="tr-TR" dirty="0"/>
              <a:t>mutsuzluğuna ve üzülmesine sebep olan, dışlarında meydana gelen olaylardır.</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0112" y="2335510"/>
            <a:ext cx="2819400" cy="2461642"/>
          </a:xfrm>
          <a:prstGeom prst="rect">
            <a:avLst/>
          </a:prstGeom>
        </p:spPr>
      </p:pic>
    </p:spTree>
    <p:extLst>
      <p:ext uri="{BB962C8B-B14F-4D97-AF65-F5344CB8AC3E}">
        <p14:creationId xmlns:p14="http://schemas.microsoft.com/office/powerpoint/2010/main" val="2088250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accent1">
              <a:lumMod val="60000"/>
              <a:lumOff val="40000"/>
            </a:schemeClr>
          </a:solidFill>
        </p:spPr>
        <p:txBody>
          <a:bodyPr>
            <a:normAutofit/>
          </a:bodyPr>
          <a:lstStyle/>
          <a:p>
            <a:r>
              <a:rPr lang="tr-TR" sz="4000" b="1" dirty="0" smtClean="0">
                <a:latin typeface="Times New Roman" pitchFamily="18" charset="0"/>
                <a:cs typeface="Times New Roman" pitchFamily="18" charset="0"/>
              </a:rPr>
              <a:t>STRES NEDİR?</a:t>
            </a:r>
            <a:endParaRPr lang="tr-TR" sz="4000" b="1" dirty="0">
              <a:latin typeface="Times New Roman" pitchFamily="18" charset="0"/>
              <a:cs typeface="Times New Roman" pitchFamily="18" charset="0"/>
            </a:endParaRPr>
          </a:p>
        </p:txBody>
      </p:sp>
      <p:pic>
        <p:nvPicPr>
          <p:cNvPr id="4" name="3 İçerik Yer Tutucusu" descr="images (2).jpg"/>
          <p:cNvPicPr>
            <a:picLocks noGrp="1" noChangeAspect="1"/>
          </p:cNvPicPr>
          <p:nvPr>
            <p:ph sz="quarter" idx="1"/>
          </p:nvPr>
        </p:nvPicPr>
        <p:blipFill>
          <a:blip r:embed="rId2" cstate="print"/>
          <a:stretch>
            <a:fillRect/>
          </a:stretch>
        </p:blipFill>
        <p:spPr>
          <a:xfrm>
            <a:off x="467544" y="1844824"/>
            <a:ext cx="3641204" cy="2880320"/>
          </a:xfrm>
        </p:spPr>
      </p:pic>
      <p:sp>
        <p:nvSpPr>
          <p:cNvPr id="5" name="4 Metin kutusu"/>
          <p:cNvSpPr txBox="1"/>
          <p:nvPr/>
        </p:nvSpPr>
        <p:spPr>
          <a:xfrm>
            <a:off x="4644008" y="2060848"/>
            <a:ext cx="3888432" cy="1323439"/>
          </a:xfrm>
          <a:prstGeom prst="rect">
            <a:avLst/>
          </a:prstGeom>
          <a:solidFill>
            <a:schemeClr val="accent1">
              <a:lumMod val="60000"/>
              <a:lumOff val="40000"/>
            </a:schemeClr>
          </a:solidFill>
        </p:spPr>
        <p:txBody>
          <a:bodyPr wrap="square" rtlCol="0">
            <a:spAutoFit/>
          </a:bodyPr>
          <a:lstStyle/>
          <a:p>
            <a:r>
              <a:rPr lang="tr-TR" sz="2000" dirty="0" smtClean="0">
                <a:latin typeface="Times New Roman" pitchFamily="18" charset="0"/>
                <a:cs typeface="Times New Roman" pitchFamily="18" charset="0"/>
              </a:rPr>
              <a:t>Bireyin fizik ve sosyal çevreden gelen uyumsuz koşullar nedeniyle, bedensel ve psikolojik sınırlarının ötesinde harcadığı gayrettir.</a:t>
            </a:r>
            <a:endParaRPr lang="tr-TR" sz="2000" dirty="0">
              <a:latin typeface="Times New Roman" pitchFamily="18" charset="0"/>
              <a:cs typeface="Times New Roman" pitchFamily="18" charset="0"/>
            </a:endParaRPr>
          </a:p>
        </p:txBody>
      </p:sp>
      <p:pic>
        <p:nvPicPr>
          <p:cNvPr id="6" name="5 Resim" descr="indir.jpg"/>
          <p:cNvPicPr>
            <a:picLocks noChangeAspect="1"/>
          </p:cNvPicPr>
          <p:nvPr/>
        </p:nvPicPr>
        <p:blipFill>
          <a:blip r:embed="rId3" cstate="print"/>
          <a:stretch>
            <a:fillRect/>
          </a:stretch>
        </p:blipFill>
        <p:spPr>
          <a:xfrm>
            <a:off x="5004048" y="4077072"/>
            <a:ext cx="2867025" cy="2022723"/>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4-İnsanlar çabuk kırılır ve onları hiçbir zaman incitmemek gerekir</a:t>
            </a:r>
            <a:r>
              <a:rPr lang="tr-TR" dirty="0" smtClean="0"/>
              <a:t>.</a:t>
            </a:r>
          </a:p>
          <a:p>
            <a:r>
              <a:rPr lang="tr-TR" dirty="0" smtClean="0"/>
              <a:t>5-Eğer </a:t>
            </a:r>
            <a:r>
              <a:rPr lang="tr-TR" dirty="0"/>
              <a:t>insanlar sizi onaylamıyorsa, bu mutlaka sizin hatalı veya kötü olduğunuzu </a:t>
            </a:r>
            <a:r>
              <a:rPr lang="tr-TR" dirty="0" smtClean="0"/>
              <a:t>gösterir</a:t>
            </a:r>
          </a:p>
          <a:p>
            <a:r>
              <a:rPr lang="tr-TR" dirty="0" smtClean="0"/>
              <a:t>6-İyi </a:t>
            </a:r>
            <a:r>
              <a:rPr lang="tr-TR" dirty="0"/>
              <a:t>ilişkiler karşılıklı fedakarlığa ve "verme" temeli üzerine kurulur.</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7904" y="4221088"/>
            <a:ext cx="3816424" cy="1944216"/>
          </a:xfrm>
          <a:prstGeom prst="rect">
            <a:avLst/>
          </a:prstGeom>
        </p:spPr>
      </p:pic>
    </p:spTree>
    <p:extLst>
      <p:ext uri="{BB962C8B-B14F-4D97-AF65-F5344CB8AC3E}">
        <p14:creationId xmlns:p14="http://schemas.microsoft.com/office/powerpoint/2010/main" val="39274986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67544" y="836712"/>
            <a:ext cx="8064896" cy="5184576"/>
          </a:xfrm>
        </p:spPr>
        <p:txBody>
          <a:bodyPr>
            <a:normAutofit fontScale="92500"/>
          </a:bodyPr>
          <a:lstStyle/>
          <a:p>
            <a:r>
              <a:rPr lang="tr-TR" dirty="0"/>
              <a:t>7-Kendini düşünmek kötü ve yanlıştır</a:t>
            </a:r>
            <a:r>
              <a:rPr lang="tr-TR" dirty="0" smtClean="0"/>
              <a:t>.</a:t>
            </a:r>
          </a:p>
          <a:p>
            <a:endParaRPr lang="tr-TR" dirty="0" smtClean="0"/>
          </a:p>
          <a:p>
            <a:r>
              <a:rPr lang="tr-TR" dirty="0" smtClean="0"/>
              <a:t>8-Kendinizi </a:t>
            </a:r>
            <a:r>
              <a:rPr lang="tr-TR" dirty="0"/>
              <a:t>yalnız hissediyorsunuz ve yaşadıklarınızı ve duyduklarınızı kontrol edemiyorsunuz</a:t>
            </a:r>
            <a:r>
              <a:rPr lang="tr-TR" dirty="0" smtClean="0"/>
              <a:t>.</a:t>
            </a:r>
          </a:p>
          <a:p>
            <a:endParaRPr lang="tr-TR" dirty="0" smtClean="0"/>
          </a:p>
          <a:p>
            <a:r>
              <a:rPr lang="tr-TR" dirty="0" smtClean="0"/>
              <a:t>9-Mutluluk</a:t>
            </a:r>
            <a:r>
              <a:rPr lang="tr-TR" dirty="0"/>
              <a:t>, zevk ve tatmin ancak başka insanların varlığı ile mümkündür ve </a:t>
            </a:r>
            <a:r>
              <a:rPr lang="tr-TR" dirty="0" smtClean="0"/>
              <a:t>yalnız olmak berbat bir şeydir.</a:t>
            </a:r>
          </a:p>
          <a:p>
            <a:endParaRPr lang="tr-TR" dirty="0" smtClean="0"/>
          </a:p>
          <a:p>
            <a:r>
              <a:rPr lang="tr-TR" dirty="0" smtClean="0"/>
              <a:t>10-Kızgınlık </a:t>
            </a:r>
            <a:r>
              <a:rPr lang="tr-TR" dirty="0"/>
              <a:t>mutlaka kötü ve yıkıcıdır</a:t>
            </a:r>
            <a:r>
              <a:rPr lang="tr-TR" dirty="0" smtClean="0"/>
              <a:t>.</a:t>
            </a:r>
          </a:p>
          <a:p>
            <a:endParaRPr lang="tr-TR" dirty="0" smtClean="0"/>
          </a:p>
          <a:p>
            <a:r>
              <a:rPr lang="tr-TR" dirty="0" smtClean="0"/>
              <a:t>11-Hayatın </a:t>
            </a:r>
            <a:r>
              <a:rPr lang="tr-TR" dirty="0"/>
              <a:t>küçük zorlukları ve sorumluluklarından kaçmak, onlarla karşı karşıya kalmaktan daha </a:t>
            </a:r>
            <a:r>
              <a:rPr lang="tr-TR" dirty="0" smtClean="0"/>
              <a:t>kolaydır.</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8184" y="226209"/>
            <a:ext cx="2160240" cy="1221005"/>
          </a:xfrm>
          <a:prstGeom prst="rect">
            <a:avLst/>
          </a:prstGeom>
        </p:spPr>
      </p:pic>
    </p:spTree>
    <p:extLst>
      <p:ext uri="{BB962C8B-B14F-4D97-AF65-F5344CB8AC3E}">
        <p14:creationId xmlns:p14="http://schemas.microsoft.com/office/powerpoint/2010/main" val="24622630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chemeClr val="accent1"/>
          </a:solidFill>
        </p:spPr>
        <p:txBody>
          <a:bodyPr/>
          <a:lstStyle/>
          <a:p>
            <a:r>
              <a:rPr lang="tr-TR" dirty="0" smtClean="0"/>
              <a:t>              </a:t>
            </a:r>
            <a:r>
              <a:rPr lang="tr-TR" dirty="0" smtClean="0">
                <a:solidFill>
                  <a:schemeClr val="tx1"/>
                </a:solidFill>
              </a:rPr>
              <a:t>STRES VE KİŞİLİK</a:t>
            </a:r>
            <a:endParaRPr lang="tr-TR" dirty="0">
              <a:solidFill>
                <a:schemeClr val="tx1"/>
              </a:solidFill>
            </a:endParaRPr>
          </a:p>
        </p:txBody>
      </p:sp>
      <p:sp>
        <p:nvSpPr>
          <p:cNvPr id="3" name="İçerik Yer Tutucusu 2"/>
          <p:cNvSpPr>
            <a:spLocks noGrp="1"/>
          </p:cNvSpPr>
          <p:nvPr>
            <p:ph sz="quarter" idx="1"/>
          </p:nvPr>
        </p:nvSpPr>
        <p:spPr/>
        <p:txBody>
          <a:bodyPr/>
          <a:lstStyle/>
          <a:p>
            <a:r>
              <a:rPr lang="tr-TR" dirty="0" smtClean="0"/>
              <a:t>A Tipi Kişilik                                B Tipi Kişilik</a:t>
            </a:r>
            <a:endParaRPr lang="tr-TR" dirty="0"/>
          </a:p>
        </p:txBody>
      </p:sp>
      <p:sp>
        <p:nvSpPr>
          <p:cNvPr id="4" name="Yuvarlatılmış Dikdörtgen 3"/>
          <p:cNvSpPr/>
          <p:nvPr/>
        </p:nvSpPr>
        <p:spPr>
          <a:xfrm>
            <a:off x="827584" y="2348880"/>
            <a:ext cx="3024336" cy="3600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smtClean="0">
              <a:solidFill>
                <a:schemeClr val="tx1"/>
              </a:solidFill>
            </a:endParaRPr>
          </a:p>
          <a:p>
            <a:pPr algn="ctr"/>
            <a:endParaRPr lang="tr-TR" dirty="0">
              <a:solidFill>
                <a:schemeClr val="tx1"/>
              </a:solidFill>
            </a:endParaRPr>
          </a:p>
          <a:p>
            <a:pPr algn="ctr"/>
            <a:endParaRPr lang="tr-TR" dirty="0" smtClean="0">
              <a:solidFill>
                <a:schemeClr val="tx1"/>
              </a:solidFill>
            </a:endParaRPr>
          </a:p>
          <a:p>
            <a:pPr algn="ctr"/>
            <a:r>
              <a:rPr lang="tr-TR" dirty="0" smtClean="0">
                <a:solidFill>
                  <a:schemeClr val="tx1"/>
                </a:solidFill>
              </a:rPr>
              <a:t>Sürekli </a:t>
            </a:r>
            <a:r>
              <a:rPr lang="tr-TR" dirty="0">
                <a:solidFill>
                  <a:schemeClr val="tx1"/>
                </a:solidFill>
              </a:rPr>
              <a:t>hareket </a:t>
            </a:r>
            <a:r>
              <a:rPr lang="tr-TR" dirty="0" smtClean="0">
                <a:solidFill>
                  <a:schemeClr val="tx1"/>
                </a:solidFill>
              </a:rPr>
              <a:t>eder.</a:t>
            </a:r>
          </a:p>
          <a:p>
            <a:pPr algn="ctr"/>
            <a:r>
              <a:rPr lang="tr-TR" dirty="0">
                <a:solidFill>
                  <a:schemeClr val="tx1"/>
                </a:solidFill>
              </a:rPr>
              <a:t>Hızlı yürür</a:t>
            </a:r>
            <a:r>
              <a:rPr lang="tr-TR" dirty="0" smtClean="0">
                <a:solidFill>
                  <a:schemeClr val="tx1"/>
                </a:solidFill>
              </a:rPr>
              <a:t>.</a:t>
            </a:r>
          </a:p>
          <a:p>
            <a:pPr algn="ctr"/>
            <a:r>
              <a:rPr lang="tr-TR" dirty="0" smtClean="0">
                <a:solidFill>
                  <a:schemeClr val="tx1"/>
                </a:solidFill>
              </a:rPr>
              <a:t>Hızlı </a:t>
            </a:r>
            <a:r>
              <a:rPr lang="tr-TR" dirty="0">
                <a:solidFill>
                  <a:schemeClr val="tx1"/>
                </a:solidFill>
              </a:rPr>
              <a:t>yer.</a:t>
            </a:r>
          </a:p>
          <a:p>
            <a:pPr algn="ctr"/>
            <a:r>
              <a:rPr lang="tr-TR" dirty="0">
                <a:solidFill>
                  <a:schemeClr val="tx1"/>
                </a:solidFill>
              </a:rPr>
              <a:t>Hızlı konuşur.</a:t>
            </a:r>
            <a:endParaRPr lang="tr-TR" dirty="0" smtClean="0">
              <a:solidFill>
                <a:schemeClr val="tx1"/>
              </a:solidFill>
            </a:endParaRPr>
          </a:p>
          <a:p>
            <a:pPr algn="ctr"/>
            <a:r>
              <a:rPr lang="tr-TR" dirty="0">
                <a:solidFill>
                  <a:schemeClr val="tx1"/>
                </a:solidFill>
              </a:rPr>
              <a:t>Sabırsızdır.</a:t>
            </a:r>
          </a:p>
          <a:p>
            <a:pPr algn="ctr"/>
            <a:r>
              <a:rPr lang="tr-TR" dirty="0">
                <a:solidFill>
                  <a:schemeClr val="tx1"/>
                </a:solidFill>
              </a:rPr>
              <a:t>İki şeyi aynı anda yapar.</a:t>
            </a:r>
            <a:endParaRPr lang="tr-TR" dirty="0" smtClean="0">
              <a:solidFill>
                <a:schemeClr val="tx1"/>
              </a:solidFill>
            </a:endParaRPr>
          </a:p>
          <a:p>
            <a:pPr algn="ctr"/>
            <a:r>
              <a:rPr lang="tr-TR" dirty="0" smtClean="0">
                <a:solidFill>
                  <a:schemeClr val="tx1"/>
                </a:solidFill>
              </a:rPr>
              <a:t>Başarıyı</a:t>
            </a:r>
            <a:r>
              <a:rPr lang="tr-TR" dirty="0">
                <a:solidFill>
                  <a:schemeClr val="tx1"/>
                </a:solidFill>
              </a:rPr>
              <a:t>, miktarı ile ölçer.</a:t>
            </a:r>
            <a:endParaRPr lang="tr-TR" dirty="0" smtClean="0">
              <a:solidFill>
                <a:schemeClr val="tx1"/>
              </a:solidFill>
            </a:endParaRPr>
          </a:p>
          <a:p>
            <a:pPr algn="ctr"/>
            <a:r>
              <a:rPr lang="tr-TR" dirty="0">
                <a:solidFill>
                  <a:schemeClr val="tx1"/>
                </a:solidFill>
              </a:rPr>
              <a:t>Zaman baskısını </a:t>
            </a:r>
            <a:r>
              <a:rPr lang="tr-TR" dirty="0" smtClean="0">
                <a:solidFill>
                  <a:schemeClr val="tx1"/>
                </a:solidFill>
              </a:rPr>
              <a:t>hisseder.</a:t>
            </a:r>
            <a:endParaRPr lang="tr-TR" dirty="0">
              <a:solidFill>
                <a:schemeClr val="tx1"/>
              </a:solidFill>
            </a:endParaRPr>
          </a:p>
          <a:p>
            <a:pPr algn="ctr"/>
            <a:endParaRPr lang="tr-TR" dirty="0" smtClean="0"/>
          </a:p>
          <a:p>
            <a:pPr algn="ctr"/>
            <a:endParaRPr lang="tr-TR" dirty="0"/>
          </a:p>
          <a:p>
            <a:pPr algn="ctr"/>
            <a:endParaRPr lang="tr-TR" dirty="0"/>
          </a:p>
        </p:txBody>
      </p:sp>
      <p:sp>
        <p:nvSpPr>
          <p:cNvPr id="5" name="Yuvarlatılmış Dikdörtgen 4"/>
          <p:cNvSpPr/>
          <p:nvPr/>
        </p:nvSpPr>
        <p:spPr>
          <a:xfrm>
            <a:off x="4716016" y="2492896"/>
            <a:ext cx="2880320" cy="34563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smtClean="0">
              <a:solidFill>
                <a:schemeClr val="tx1"/>
              </a:solidFill>
            </a:endParaRPr>
          </a:p>
          <a:p>
            <a:pPr algn="ctr"/>
            <a:r>
              <a:rPr lang="tr-TR" dirty="0" smtClean="0">
                <a:solidFill>
                  <a:schemeClr val="tx1"/>
                </a:solidFill>
              </a:rPr>
              <a:t>Zaman </a:t>
            </a:r>
            <a:r>
              <a:rPr lang="tr-TR" dirty="0">
                <a:solidFill>
                  <a:schemeClr val="tx1"/>
                </a:solidFill>
              </a:rPr>
              <a:t>ile </a:t>
            </a:r>
            <a:r>
              <a:rPr lang="tr-TR" dirty="0" smtClean="0">
                <a:solidFill>
                  <a:schemeClr val="tx1"/>
                </a:solidFill>
              </a:rPr>
              <a:t>ilgilenmez.</a:t>
            </a:r>
          </a:p>
          <a:p>
            <a:pPr algn="ctr"/>
            <a:r>
              <a:rPr lang="tr-TR" dirty="0">
                <a:solidFill>
                  <a:schemeClr val="tx1"/>
                </a:solidFill>
              </a:rPr>
              <a:t>Sabırlıdır.</a:t>
            </a:r>
          </a:p>
          <a:p>
            <a:pPr algn="ctr"/>
            <a:r>
              <a:rPr lang="tr-TR" dirty="0">
                <a:solidFill>
                  <a:schemeClr val="tx1"/>
                </a:solidFill>
              </a:rPr>
              <a:t>Eğlenmek için oyun oynar.</a:t>
            </a:r>
            <a:endParaRPr lang="tr-TR" dirty="0" smtClean="0">
              <a:solidFill>
                <a:schemeClr val="tx1"/>
              </a:solidFill>
            </a:endParaRPr>
          </a:p>
          <a:p>
            <a:pPr algn="ctr"/>
            <a:r>
              <a:rPr lang="tr-TR" dirty="0" smtClean="0">
                <a:solidFill>
                  <a:schemeClr val="tx1"/>
                </a:solidFill>
              </a:rPr>
              <a:t>Suçluluk duymadan </a:t>
            </a:r>
            <a:r>
              <a:rPr lang="tr-TR" dirty="0">
                <a:solidFill>
                  <a:schemeClr val="tx1"/>
                </a:solidFill>
              </a:rPr>
              <a:t>dinlenir.</a:t>
            </a:r>
          </a:p>
          <a:p>
            <a:pPr algn="ctr"/>
            <a:r>
              <a:rPr lang="tr-TR" dirty="0" smtClean="0">
                <a:solidFill>
                  <a:schemeClr val="tx1"/>
                </a:solidFill>
              </a:rPr>
              <a:t>Acelesi </a:t>
            </a:r>
            <a:r>
              <a:rPr lang="tr-TR" dirty="0">
                <a:solidFill>
                  <a:schemeClr val="tx1"/>
                </a:solidFill>
              </a:rPr>
              <a:t>yoktur.</a:t>
            </a:r>
          </a:p>
          <a:p>
            <a:pPr algn="ctr"/>
            <a:r>
              <a:rPr lang="tr-TR" dirty="0">
                <a:solidFill>
                  <a:schemeClr val="tx1"/>
                </a:solidFill>
              </a:rPr>
              <a:t>İşi bitirmek için zaman saplantısı yoktur</a:t>
            </a:r>
            <a:endParaRPr lang="tr-TR" dirty="0" smtClean="0">
              <a:solidFill>
                <a:schemeClr val="tx1"/>
              </a:solidFill>
            </a:endParaRPr>
          </a:p>
          <a:p>
            <a:pPr algn="ctr"/>
            <a:r>
              <a:rPr lang="tr-TR" dirty="0">
                <a:solidFill>
                  <a:schemeClr val="tx1"/>
                </a:solidFill>
              </a:rPr>
              <a:t>Rekabeti sever.</a:t>
            </a:r>
          </a:p>
          <a:p>
            <a:pPr algn="ctr"/>
            <a:endParaRPr lang="tr-TR" dirty="0" smtClean="0"/>
          </a:p>
          <a:p>
            <a:pPr algn="ctr"/>
            <a:endParaRPr lang="tr-TR" dirty="0"/>
          </a:p>
        </p:txBody>
      </p:sp>
    </p:spTree>
    <p:extLst>
      <p:ext uri="{BB962C8B-B14F-4D97-AF65-F5344CB8AC3E}">
        <p14:creationId xmlns:p14="http://schemas.microsoft.com/office/powerpoint/2010/main" val="17722639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67544" y="404664"/>
            <a:ext cx="7467600" cy="4873752"/>
          </a:xfrm>
        </p:spPr>
        <p:txBody>
          <a:bodyPr/>
          <a:lstStyle/>
          <a:p>
            <a:pPr marL="0" indent="0">
              <a:buNone/>
            </a:pPr>
            <a:r>
              <a:rPr lang="tr-TR" dirty="0" smtClean="0"/>
              <a:t>      </a:t>
            </a:r>
          </a:p>
          <a:p>
            <a:pPr marL="0" indent="0">
              <a:buNone/>
            </a:pPr>
            <a:endParaRPr lang="tr-TR" dirty="0"/>
          </a:p>
          <a:p>
            <a:pPr marL="0" indent="0">
              <a:buNone/>
            </a:pPr>
            <a:r>
              <a:rPr lang="tr-TR" dirty="0" smtClean="0"/>
              <a:t>              </a:t>
            </a:r>
            <a:r>
              <a:rPr lang="tr-TR" sz="5400" dirty="0" smtClean="0">
                <a:latin typeface="Bell MT" panose="02020503060305020303" pitchFamily="18" charset="0"/>
              </a:rPr>
              <a:t>STRESLE BAŞ   ETME BECERİLERİ</a:t>
            </a:r>
            <a:endParaRPr lang="tr-TR" sz="5400" dirty="0">
              <a:latin typeface="Bell MT" panose="02020503060305020303" pitchFamily="18"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3284984"/>
            <a:ext cx="7251576" cy="2952328"/>
          </a:xfrm>
          <a:prstGeom prst="rect">
            <a:avLst/>
          </a:prstGeom>
        </p:spPr>
      </p:pic>
    </p:spTree>
    <p:extLst>
      <p:ext uri="{BB962C8B-B14F-4D97-AF65-F5344CB8AC3E}">
        <p14:creationId xmlns:p14="http://schemas.microsoft.com/office/powerpoint/2010/main" val="6101725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74638"/>
            <a:ext cx="8003232" cy="1143000"/>
          </a:xfrm>
          <a:solidFill>
            <a:schemeClr val="accent1"/>
          </a:solidFill>
        </p:spPr>
        <p:txBody>
          <a:bodyPr>
            <a:normAutofit/>
          </a:bodyPr>
          <a:lstStyle/>
          <a:p>
            <a:endParaRPr lang="tr-TR" sz="2800" dirty="0">
              <a:solidFill>
                <a:schemeClr val="tx1"/>
              </a:solidFill>
              <a:latin typeface="Calibri" panose="020F0502020204030204" pitchFamily="34" charset="0"/>
            </a:endParaRPr>
          </a:p>
        </p:txBody>
      </p:sp>
      <p:sp>
        <p:nvSpPr>
          <p:cNvPr id="3" name="İçerik Yer Tutucusu 2"/>
          <p:cNvSpPr>
            <a:spLocks noGrp="1"/>
          </p:cNvSpPr>
          <p:nvPr>
            <p:ph sz="quarter" idx="1"/>
          </p:nvPr>
        </p:nvSpPr>
        <p:spPr>
          <a:xfrm>
            <a:off x="4191000" y="1952835"/>
            <a:ext cx="4072880" cy="3672408"/>
          </a:xfrm>
        </p:spPr>
        <p:txBody>
          <a:bodyPr>
            <a:normAutofit fontScale="92500"/>
          </a:bodyPr>
          <a:lstStyle/>
          <a:p>
            <a:r>
              <a:rPr lang="tr-TR" b="1" dirty="0">
                <a:solidFill>
                  <a:srgbClr val="FF0000"/>
                </a:solidFill>
              </a:rPr>
              <a:t>Stres, hayatımızın kaçınılmaz bir </a:t>
            </a:r>
            <a:r>
              <a:rPr lang="tr-TR" b="1" dirty="0" smtClean="0">
                <a:solidFill>
                  <a:srgbClr val="FF0000"/>
                </a:solidFill>
              </a:rPr>
              <a:t>parçasıdır.</a:t>
            </a:r>
            <a:r>
              <a:rPr lang="tr-TR" dirty="0">
                <a:solidFill>
                  <a:srgbClr val="FF0000"/>
                </a:solidFill>
              </a:rPr>
              <a:t/>
            </a:r>
            <a:br>
              <a:rPr lang="tr-TR" dirty="0">
                <a:solidFill>
                  <a:srgbClr val="FF0000"/>
                </a:solidFill>
              </a:rPr>
            </a:br>
            <a:r>
              <a:rPr lang="tr-TR" dirty="0" smtClean="0"/>
              <a:t>Herkes </a:t>
            </a:r>
            <a:r>
              <a:rPr lang="tr-TR" dirty="0"/>
              <a:t>hayatını daha kaliteli, anlamlı, hoş yaşanan bir hale getirebilmek için stres kaynaklarının farkına varıp etkili bir biçimde baş edebilmeyi öğrenmelidir.</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276871"/>
            <a:ext cx="3538735" cy="3024337"/>
          </a:xfrm>
          <a:prstGeom prst="rect">
            <a:avLst/>
          </a:prstGeom>
        </p:spPr>
      </p:pic>
    </p:spTree>
    <p:extLst>
      <p:ext uri="{BB962C8B-B14F-4D97-AF65-F5344CB8AC3E}">
        <p14:creationId xmlns:p14="http://schemas.microsoft.com/office/powerpoint/2010/main" val="28942765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a:xfrm>
            <a:off x="457200" y="1988840"/>
            <a:ext cx="5050904" cy="4104456"/>
          </a:xfrm>
        </p:spPr>
        <p:txBody>
          <a:bodyPr/>
          <a:lstStyle/>
          <a:p>
            <a:r>
              <a:rPr lang="tr-TR" b="1" dirty="0"/>
              <a:t>Stres Yönetiminin amacı, stresin bütününden kaçınmak değildir, zaten bu olanaksızdır.</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74699" y="2348880"/>
            <a:ext cx="2562225" cy="2664296"/>
          </a:xfrm>
          <a:prstGeom prst="rect">
            <a:avLst/>
          </a:prstGeom>
        </p:spPr>
      </p:pic>
    </p:spTree>
    <p:extLst>
      <p:ext uri="{BB962C8B-B14F-4D97-AF65-F5344CB8AC3E}">
        <p14:creationId xmlns:p14="http://schemas.microsoft.com/office/powerpoint/2010/main" val="40896602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74638"/>
            <a:ext cx="7931224" cy="1143000"/>
          </a:xfrm>
          <a:solidFill>
            <a:schemeClr val="accent1"/>
          </a:solidFill>
        </p:spPr>
        <p:txBody>
          <a:bodyPr>
            <a:normAutofit/>
          </a:bodyPr>
          <a:lstStyle/>
          <a:p>
            <a:r>
              <a:rPr lang="tr-TR" sz="2000" b="1" dirty="0">
                <a:solidFill>
                  <a:schemeClr val="tx1"/>
                </a:solidFill>
              </a:rPr>
              <a:t>STRESLE BAŞA ÇIKMADA ETKİLİ OLMAYAN YOLLAR</a:t>
            </a:r>
            <a:endParaRPr lang="tr-TR" sz="2000" dirty="0">
              <a:solidFill>
                <a:schemeClr val="tx1"/>
              </a:solidFill>
            </a:endParaRPr>
          </a:p>
        </p:txBody>
      </p:sp>
      <p:sp>
        <p:nvSpPr>
          <p:cNvPr id="3" name="İçerik Yer Tutucusu 2"/>
          <p:cNvSpPr>
            <a:spLocks noGrp="1"/>
          </p:cNvSpPr>
          <p:nvPr>
            <p:ph sz="quarter" idx="1"/>
          </p:nvPr>
        </p:nvSpPr>
        <p:spPr>
          <a:xfrm>
            <a:off x="457200" y="1772816"/>
            <a:ext cx="4546848" cy="4176464"/>
          </a:xfrm>
        </p:spPr>
        <p:txBody>
          <a:bodyPr/>
          <a:lstStyle/>
          <a:p>
            <a:pPr marL="0" indent="0">
              <a:buNone/>
            </a:pPr>
            <a:r>
              <a:rPr lang="tr-TR" dirty="0" smtClean="0"/>
              <a:t>   </a:t>
            </a:r>
            <a:r>
              <a:rPr lang="tr-TR" dirty="0"/>
              <a:t/>
            </a:r>
            <a:br>
              <a:rPr lang="tr-TR" dirty="0"/>
            </a:br>
            <a:r>
              <a:rPr lang="tr-TR" dirty="0" smtClean="0"/>
              <a:t>  </a:t>
            </a:r>
            <a:r>
              <a:rPr lang="tr-TR" dirty="0" smtClean="0">
                <a:latin typeface="Calibri" panose="020F0502020204030204" pitchFamily="34" charset="0"/>
              </a:rPr>
              <a:t>Stresle </a:t>
            </a:r>
            <a:r>
              <a:rPr lang="tr-TR" dirty="0">
                <a:latin typeface="Calibri" panose="020F0502020204030204" pitchFamily="34" charset="0"/>
              </a:rPr>
              <a:t>başa çıkmada insanların sıklıkla kullandığı yanlış yöntemler vardır. Bunlar stresi geçici olarak engellemekle birlikte, uzun vadede daha çok strese neden olurlar. </a:t>
            </a:r>
            <a:r>
              <a:rPr lang="tr-TR" dirty="0">
                <a:latin typeface="Calibri" panose="020F0502020204030204" pitchFamily="34" charset="0"/>
              </a:rPr>
              <a:t/>
            </a:r>
            <a:br>
              <a:rPr lang="tr-TR" dirty="0">
                <a:latin typeface="Calibri" panose="020F0502020204030204" pitchFamily="34" charset="0"/>
              </a:rPr>
            </a:br>
            <a:endParaRPr lang="tr-TR" dirty="0">
              <a:latin typeface="Calibri" panose="020F0502020204030204" pitchFamily="34"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8104" y="2204864"/>
            <a:ext cx="2066925" cy="2209800"/>
          </a:xfrm>
          <a:prstGeom prst="rect">
            <a:avLst/>
          </a:prstGeom>
        </p:spPr>
      </p:pic>
    </p:spTree>
    <p:extLst>
      <p:ext uri="{BB962C8B-B14F-4D97-AF65-F5344CB8AC3E}">
        <p14:creationId xmlns:p14="http://schemas.microsoft.com/office/powerpoint/2010/main" val="13763248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chemeClr val="accent1"/>
          </a:solidFill>
        </p:spPr>
        <p:txBody>
          <a:bodyPr>
            <a:normAutofit/>
          </a:bodyPr>
          <a:lstStyle/>
          <a:p>
            <a:r>
              <a:rPr lang="tr-TR" sz="2400" dirty="0" smtClean="0">
                <a:solidFill>
                  <a:schemeClr val="tx1"/>
                </a:solidFill>
              </a:rPr>
              <a:t>MADDE BAĞIMLILIĞI</a:t>
            </a:r>
            <a:endParaRPr lang="tr-TR" sz="2400" dirty="0">
              <a:solidFill>
                <a:schemeClr val="tx1"/>
              </a:solidFill>
            </a:endParaRPr>
          </a:p>
        </p:txBody>
      </p:sp>
      <p:sp>
        <p:nvSpPr>
          <p:cNvPr id="3" name="İçerik Yer Tutucusu 2"/>
          <p:cNvSpPr>
            <a:spLocks noGrp="1"/>
          </p:cNvSpPr>
          <p:nvPr>
            <p:ph sz="quarter" idx="1"/>
          </p:nvPr>
        </p:nvSpPr>
        <p:spPr>
          <a:xfrm>
            <a:off x="455646" y="1916832"/>
            <a:ext cx="4764426" cy="3528392"/>
          </a:xfrm>
        </p:spPr>
        <p:txBody>
          <a:bodyPr>
            <a:normAutofit fontScale="92500"/>
          </a:bodyPr>
          <a:lstStyle/>
          <a:p>
            <a:pPr marL="0" indent="0">
              <a:buNone/>
            </a:pPr>
            <a:endParaRPr lang="tr-TR" dirty="0" smtClean="0"/>
          </a:p>
          <a:p>
            <a:pPr marL="0" indent="0">
              <a:buNone/>
            </a:pPr>
            <a:r>
              <a:rPr lang="tr-TR" dirty="0"/>
              <a:t> </a:t>
            </a:r>
            <a:r>
              <a:rPr lang="tr-TR" dirty="0" smtClean="0"/>
              <a:t>  </a:t>
            </a:r>
            <a:r>
              <a:rPr lang="tr-TR" dirty="0" smtClean="0">
                <a:latin typeface="Calibri" panose="020F0502020204030204" pitchFamily="34" charset="0"/>
              </a:rPr>
              <a:t>Sigara </a:t>
            </a:r>
            <a:r>
              <a:rPr lang="tr-TR" dirty="0">
                <a:latin typeface="Calibri" panose="020F0502020204030204" pitchFamily="34" charset="0"/>
              </a:rPr>
              <a:t>ya da alkol sıklıkla kullanılan bir gevşeme aracıdır. Birey stres veren durumla karşılaştığında otomatik olarak bu maddelere yönelebilir. Oysa alkol ve sigaranın sağlığa olan zararları, stresin ilk anda verdiği zararın çok üzerindedir. Uzun vadede fizyolojik ve psikolojik bağımlılığa yol açtığı için başlı başına bir stres faktörü olmaktadır.</a:t>
            </a:r>
            <a:endParaRPr lang="tr-TR" dirty="0">
              <a:latin typeface="Calibri" panose="020F0502020204030204" pitchFamily="34"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4128" y="2210118"/>
            <a:ext cx="2705100" cy="3235106"/>
          </a:xfrm>
          <a:prstGeom prst="rect">
            <a:avLst/>
          </a:prstGeom>
        </p:spPr>
      </p:pic>
    </p:spTree>
    <p:extLst>
      <p:ext uri="{BB962C8B-B14F-4D97-AF65-F5344CB8AC3E}">
        <p14:creationId xmlns:p14="http://schemas.microsoft.com/office/powerpoint/2010/main" val="13068799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chemeClr val="accent1"/>
          </a:solidFill>
        </p:spPr>
        <p:txBody>
          <a:bodyPr>
            <a:normAutofit/>
          </a:bodyPr>
          <a:lstStyle/>
          <a:p>
            <a:r>
              <a:rPr lang="tr-TR" sz="2400" dirty="0" smtClean="0">
                <a:solidFill>
                  <a:schemeClr val="tx1"/>
                </a:solidFill>
              </a:rPr>
              <a:t>AŞIRI YEMEK YEME</a:t>
            </a:r>
            <a:endParaRPr lang="tr-TR" sz="2400" dirty="0">
              <a:solidFill>
                <a:schemeClr val="tx1"/>
              </a:solidFill>
            </a:endParaRPr>
          </a:p>
        </p:txBody>
      </p:sp>
      <p:sp>
        <p:nvSpPr>
          <p:cNvPr id="3" name="İçerik Yer Tutucusu 2"/>
          <p:cNvSpPr>
            <a:spLocks noGrp="1"/>
          </p:cNvSpPr>
          <p:nvPr>
            <p:ph sz="quarter" idx="1"/>
          </p:nvPr>
        </p:nvSpPr>
        <p:spPr>
          <a:xfrm>
            <a:off x="4499992" y="2420888"/>
            <a:ext cx="3424808" cy="2664296"/>
          </a:xfrm>
        </p:spPr>
        <p:txBody>
          <a:bodyPr>
            <a:normAutofit fontScale="92500"/>
          </a:bodyPr>
          <a:lstStyle/>
          <a:p>
            <a:pPr marL="0" indent="0">
              <a:buNone/>
            </a:pPr>
            <a:r>
              <a:rPr lang="tr-TR" dirty="0" smtClean="0"/>
              <a:t>Başlangıçta </a:t>
            </a:r>
            <a:r>
              <a:rPr lang="tr-TR" dirty="0"/>
              <a:t>rahatlatıcı olmakla birlikte, bu tür bir davranış kendi başına ya da alınan kilolar nedeniyle ek bir stres kaynağı haline gelebilmektedir.</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564904"/>
            <a:ext cx="3538736" cy="2112057"/>
          </a:xfrm>
          <a:prstGeom prst="rect">
            <a:avLst/>
          </a:prstGeom>
        </p:spPr>
      </p:pic>
    </p:spTree>
    <p:extLst>
      <p:ext uri="{BB962C8B-B14F-4D97-AF65-F5344CB8AC3E}">
        <p14:creationId xmlns:p14="http://schemas.microsoft.com/office/powerpoint/2010/main" val="25058012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chemeClr val="accent1"/>
          </a:solidFill>
        </p:spPr>
        <p:txBody>
          <a:bodyPr>
            <a:normAutofit/>
          </a:bodyPr>
          <a:lstStyle/>
          <a:p>
            <a:r>
              <a:rPr lang="tr-TR" sz="2400" dirty="0">
                <a:solidFill>
                  <a:schemeClr val="tx1"/>
                </a:solidFill>
              </a:rPr>
              <a:t>KONTROLSÜZ ALIŞVERİŞ</a:t>
            </a:r>
          </a:p>
        </p:txBody>
      </p:sp>
      <p:sp>
        <p:nvSpPr>
          <p:cNvPr id="3" name="İçerik Yer Tutucusu 2"/>
          <p:cNvSpPr>
            <a:spLocks noGrp="1"/>
          </p:cNvSpPr>
          <p:nvPr>
            <p:ph sz="quarter" idx="1"/>
          </p:nvPr>
        </p:nvSpPr>
        <p:spPr>
          <a:xfrm>
            <a:off x="755576" y="2348880"/>
            <a:ext cx="3960440" cy="2952328"/>
          </a:xfrm>
        </p:spPr>
        <p:txBody>
          <a:bodyPr>
            <a:normAutofit fontScale="92500"/>
          </a:bodyPr>
          <a:lstStyle/>
          <a:p>
            <a:r>
              <a:rPr lang="tr-TR" dirty="0" smtClean="0">
                <a:latin typeface="Calibri" panose="020F0502020204030204" pitchFamily="34" charset="0"/>
              </a:rPr>
              <a:t>Kendisine </a:t>
            </a:r>
            <a:r>
              <a:rPr lang="tr-TR" dirty="0">
                <a:latin typeface="Calibri" panose="020F0502020204030204" pitchFamily="34" charset="0"/>
              </a:rPr>
              <a:t>değer vermek, yenilik yapabilmek amacıyla başlanan alışveriş, kontrol edilemez boyuta gelirse, borçlanma nedeniyle birey bir süre sonra istek ve ihtiyaçlarını ertelemek durumuna gelerek daha yoğun stres yaşayabilir</a:t>
            </a:r>
            <a:r>
              <a:rPr lang="tr-TR" dirty="0"/>
              <a:t>.</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05425" y="2492896"/>
            <a:ext cx="2794967" cy="2592288"/>
          </a:xfrm>
          <a:prstGeom prst="rect">
            <a:avLst/>
          </a:prstGeom>
        </p:spPr>
      </p:pic>
    </p:spTree>
    <p:extLst>
      <p:ext uri="{BB962C8B-B14F-4D97-AF65-F5344CB8AC3E}">
        <p14:creationId xmlns:p14="http://schemas.microsoft.com/office/powerpoint/2010/main" val="3051999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accent1">
              <a:lumMod val="40000"/>
              <a:lumOff val="60000"/>
            </a:schemeClr>
          </a:solidFill>
        </p:spPr>
        <p:txBody>
          <a:bodyPr>
            <a:normAutofit/>
          </a:bodyPr>
          <a:lstStyle/>
          <a:p>
            <a:r>
              <a:rPr lang="tr-TR" sz="4000" b="1" dirty="0" smtClean="0">
                <a:latin typeface="Times New Roman" pitchFamily="18" charset="0"/>
                <a:cs typeface="Times New Roman" pitchFamily="18" charset="0"/>
              </a:rPr>
              <a:t>STRES NE DEĞİLDİR?</a:t>
            </a:r>
            <a:endParaRPr lang="tr-TR" sz="4000" b="1" dirty="0">
              <a:latin typeface="Times New Roman" pitchFamily="18" charset="0"/>
              <a:cs typeface="Times New Roman" pitchFamily="18" charset="0"/>
            </a:endParaRPr>
          </a:p>
        </p:txBody>
      </p:sp>
      <p:sp>
        <p:nvSpPr>
          <p:cNvPr id="3" name="2 İçerik Yer Tutucusu"/>
          <p:cNvSpPr>
            <a:spLocks noGrp="1"/>
          </p:cNvSpPr>
          <p:nvPr>
            <p:ph sz="quarter" idx="1"/>
          </p:nvPr>
        </p:nvSpPr>
        <p:spPr>
          <a:xfrm>
            <a:off x="457200" y="1600200"/>
            <a:ext cx="5554960" cy="4853136"/>
          </a:xfrm>
        </p:spPr>
        <p:txBody>
          <a:bodyPr>
            <a:normAutofit/>
          </a:bodyPr>
          <a:lstStyle/>
          <a:p>
            <a:r>
              <a:rPr lang="tr-TR" sz="2000" dirty="0" smtClean="0">
                <a:latin typeface="Times New Roman" pitchFamily="18" charset="0"/>
                <a:cs typeface="Times New Roman" pitchFamily="18" charset="0"/>
              </a:rPr>
              <a:t>Stres basit bir endişe değildir. Stres psikolojik alanda kendini gösteren endişeden farklı olarak fiziksel alanda da kendini gösterir.</a:t>
            </a:r>
            <a:br>
              <a:rPr lang="tr-TR" sz="2000" dirty="0" smtClean="0">
                <a:latin typeface="Times New Roman" pitchFamily="18" charset="0"/>
                <a:cs typeface="Times New Roman" pitchFamily="18" charset="0"/>
              </a:rPr>
            </a:br>
            <a:endParaRPr lang="tr-TR" sz="2000" dirty="0" smtClean="0">
              <a:latin typeface="Times New Roman" pitchFamily="18" charset="0"/>
              <a:cs typeface="Times New Roman" pitchFamily="18" charset="0"/>
            </a:endParaRPr>
          </a:p>
          <a:p>
            <a:r>
              <a:rPr lang="tr-TR" sz="2000" dirty="0" smtClean="0">
                <a:latin typeface="Times New Roman" pitchFamily="18" charset="0"/>
                <a:cs typeface="Times New Roman" pitchFamily="18" charset="0"/>
              </a:rPr>
              <a:t>* Stres basit bir sinirsel gerilim değildir. Endişe gibi sinirsel gerilim de stresten kaynaklanabilir. Ancak ikisi aynı şey değildir. Bazı insanlar farkında olmadan stresi açığa vururken bazıları bunu saklayabilir.</a:t>
            </a:r>
            <a:br>
              <a:rPr lang="tr-TR" sz="2000" dirty="0" smtClean="0">
                <a:latin typeface="Times New Roman" pitchFamily="18" charset="0"/>
                <a:cs typeface="Times New Roman" pitchFamily="18" charset="0"/>
              </a:rPr>
            </a:br>
            <a:endParaRPr lang="tr-TR" sz="2000" dirty="0" smtClean="0">
              <a:latin typeface="Times New Roman" pitchFamily="18" charset="0"/>
              <a:cs typeface="Times New Roman" pitchFamily="18" charset="0"/>
            </a:endParaRPr>
          </a:p>
        </p:txBody>
      </p:sp>
      <p:pic>
        <p:nvPicPr>
          <p:cNvPr id="4" name="3 Resim" descr="indir.png"/>
          <p:cNvPicPr>
            <a:picLocks noChangeAspect="1"/>
          </p:cNvPicPr>
          <p:nvPr/>
        </p:nvPicPr>
        <p:blipFill>
          <a:blip r:embed="rId2" cstate="print"/>
          <a:stretch>
            <a:fillRect/>
          </a:stretch>
        </p:blipFill>
        <p:spPr>
          <a:xfrm>
            <a:off x="5796136" y="2132856"/>
            <a:ext cx="2736304" cy="2301230"/>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chemeClr val="accent1"/>
          </a:solidFill>
        </p:spPr>
        <p:txBody>
          <a:bodyPr/>
          <a:lstStyle/>
          <a:p>
            <a:r>
              <a:rPr lang="tr-TR" dirty="0"/>
              <a:t> </a:t>
            </a:r>
            <a:r>
              <a:rPr lang="tr-TR" dirty="0">
                <a:solidFill>
                  <a:schemeClr val="tx1"/>
                </a:solidFill>
              </a:rPr>
              <a:t>İçe </a:t>
            </a:r>
            <a:r>
              <a:rPr lang="tr-TR" dirty="0" smtClean="0">
                <a:solidFill>
                  <a:schemeClr val="tx1"/>
                </a:solidFill>
              </a:rPr>
              <a:t>Kapanma </a:t>
            </a:r>
            <a:endParaRPr lang="tr-TR" dirty="0">
              <a:solidFill>
                <a:schemeClr val="tx1"/>
              </a:solidFill>
            </a:endParaRPr>
          </a:p>
        </p:txBody>
      </p:sp>
      <p:sp>
        <p:nvSpPr>
          <p:cNvPr id="3" name="İçerik Yer Tutucusu 2"/>
          <p:cNvSpPr>
            <a:spLocks noGrp="1"/>
          </p:cNvSpPr>
          <p:nvPr>
            <p:ph sz="quarter" idx="1"/>
          </p:nvPr>
        </p:nvSpPr>
        <p:spPr>
          <a:xfrm>
            <a:off x="4644008" y="2204864"/>
            <a:ext cx="3568824" cy="3528392"/>
          </a:xfrm>
        </p:spPr>
        <p:txBody>
          <a:bodyPr>
            <a:normAutofit fontScale="92500"/>
          </a:bodyPr>
          <a:lstStyle/>
          <a:p>
            <a:pPr marL="0" indent="0">
              <a:buNone/>
            </a:pPr>
            <a:r>
              <a:rPr lang="tr-TR" dirty="0" smtClean="0">
                <a:latin typeface="Calibri" panose="020F0502020204030204" pitchFamily="34" charset="0"/>
              </a:rPr>
              <a:t>Bazı </a:t>
            </a:r>
            <a:r>
              <a:rPr lang="tr-TR" dirty="0">
                <a:latin typeface="Calibri" panose="020F0502020204030204" pitchFamily="34" charset="0"/>
              </a:rPr>
              <a:t>bireyler strese tepki olarak, geri çekilip, içe kapanabilir. Pasifleşerek sorunlarıyla yüzleşmekten kaçınabilir. Sorunlarını tümüyle yok sayarak, olayların dışına çıkabilir. Başlangıçta stres yaratıcı olaydan uzak kalsa bile sorun çözümlenmemiş olur.</a:t>
            </a:r>
            <a:endParaRPr lang="tr-TR" dirty="0">
              <a:latin typeface="Calibri" panose="020F0502020204030204" pitchFamily="34"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2420888"/>
            <a:ext cx="3168352" cy="2880320"/>
          </a:xfrm>
          <a:prstGeom prst="rect">
            <a:avLst/>
          </a:prstGeom>
        </p:spPr>
      </p:pic>
    </p:spTree>
    <p:extLst>
      <p:ext uri="{BB962C8B-B14F-4D97-AF65-F5344CB8AC3E}">
        <p14:creationId xmlns:p14="http://schemas.microsoft.com/office/powerpoint/2010/main" val="20619074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chemeClr val="accent1"/>
          </a:solidFill>
        </p:spPr>
        <p:txBody>
          <a:bodyPr/>
          <a:lstStyle/>
          <a:p>
            <a:r>
              <a:rPr lang="tr-TR" dirty="0">
                <a:solidFill>
                  <a:schemeClr val="tx1"/>
                </a:solidFill>
              </a:rPr>
              <a:t>Aşırı Tepki </a:t>
            </a:r>
            <a:r>
              <a:rPr lang="tr-TR" dirty="0" smtClean="0">
                <a:solidFill>
                  <a:schemeClr val="tx1"/>
                </a:solidFill>
              </a:rPr>
              <a:t>Gösterme</a:t>
            </a:r>
            <a:endParaRPr lang="tr-TR" dirty="0">
              <a:solidFill>
                <a:schemeClr val="tx1"/>
              </a:solidFill>
            </a:endParaRPr>
          </a:p>
        </p:txBody>
      </p:sp>
      <p:sp>
        <p:nvSpPr>
          <p:cNvPr id="3" name="İçerik Yer Tutucusu 2"/>
          <p:cNvSpPr>
            <a:spLocks noGrp="1"/>
          </p:cNvSpPr>
          <p:nvPr>
            <p:ph sz="quarter" idx="1"/>
          </p:nvPr>
        </p:nvSpPr>
        <p:spPr>
          <a:xfrm>
            <a:off x="4067944" y="2132856"/>
            <a:ext cx="4248472" cy="3672408"/>
          </a:xfrm>
        </p:spPr>
        <p:txBody>
          <a:bodyPr>
            <a:normAutofit fontScale="92500"/>
          </a:bodyPr>
          <a:lstStyle/>
          <a:p>
            <a:pPr marL="0" indent="0">
              <a:buNone/>
            </a:pPr>
            <a:r>
              <a:rPr lang="tr-TR" dirty="0" smtClean="0">
                <a:latin typeface="Calibri" panose="020F0502020204030204" pitchFamily="34" charset="0"/>
              </a:rPr>
              <a:t> Küçük </a:t>
            </a:r>
            <a:r>
              <a:rPr lang="tr-TR" dirty="0">
                <a:latin typeface="Calibri" panose="020F0502020204030204" pitchFamily="34" charset="0"/>
              </a:rPr>
              <a:t>hayal kırıklıklarından ya da değişikliklerden olumsuz etkilenme aşırı tepki vermeyle ortaya çıkabilir. Başkalarına yönelik öfke nöbetleri, kırıcı olma, kaygılanma </a:t>
            </a:r>
            <a:r>
              <a:rPr lang="tr-TR" dirty="0" err="1">
                <a:latin typeface="Calibri" panose="020F0502020204030204" pitchFamily="34" charset="0"/>
              </a:rPr>
              <a:t>v.b</a:t>
            </a:r>
            <a:r>
              <a:rPr lang="tr-TR" dirty="0">
                <a:latin typeface="Calibri" panose="020F0502020204030204" pitchFamily="34" charset="0"/>
              </a:rPr>
              <a:t>. bunlardan bazılarıdır. Bu davranışın alışkanlık haline gelmesi bireyi yalnızlaştıracağından strese daha yatkın hale gelebilir.</a:t>
            </a:r>
            <a:r>
              <a:rPr lang="tr-TR" dirty="0">
                <a:latin typeface="Calibri" panose="020F0502020204030204" pitchFamily="34" charset="0"/>
              </a:rPr>
              <a:t/>
            </a:r>
            <a:br>
              <a:rPr lang="tr-TR" dirty="0">
                <a:latin typeface="Calibri" panose="020F0502020204030204" pitchFamily="34" charset="0"/>
              </a:rPr>
            </a:br>
            <a:endParaRPr lang="tr-TR" dirty="0">
              <a:latin typeface="Calibri" panose="020F0502020204030204" pitchFamily="34"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2391676"/>
            <a:ext cx="2876550" cy="2621500"/>
          </a:xfrm>
          <a:prstGeom prst="rect">
            <a:avLst/>
          </a:prstGeom>
        </p:spPr>
      </p:pic>
    </p:spTree>
    <p:extLst>
      <p:ext uri="{BB962C8B-B14F-4D97-AF65-F5344CB8AC3E}">
        <p14:creationId xmlns:p14="http://schemas.microsoft.com/office/powerpoint/2010/main" val="17786028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chemeClr val="accent1"/>
          </a:solidFill>
        </p:spPr>
        <p:txBody>
          <a:bodyPr>
            <a:normAutofit/>
          </a:bodyPr>
          <a:lstStyle/>
          <a:p>
            <a:r>
              <a:rPr lang="tr-TR" sz="2800" dirty="0" smtClean="0">
                <a:solidFill>
                  <a:schemeClr val="tx1"/>
                </a:solidFill>
              </a:rPr>
              <a:t>BİRİKTİRME</a:t>
            </a:r>
            <a:endParaRPr lang="tr-TR" sz="2800" dirty="0">
              <a:solidFill>
                <a:schemeClr val="tx1"/>
              </a:solidFill>
            </a:endParaRPr>
          </a:p>
        </p:txBody>
      </p:sp>
      <p:sp>
        <p:nvSpPr>
          <p:cNvPr id="3" name="İçerik Yer Tutucusu 2"/>
          <p:cNvSpPr>
            <a:spLocks noGrp="1"/>
          </p:cNvSpPr>
          <p:nvPr>
            <p:ph sz="quarter" idx="1"/>
          </p:nvPr>
        </p:nvSpPr>
        <p:spPr>
          <a:xfrm>
            <a:off x="457200" y="1916832"/>
            <a:ext cx="7467600" cy="1728192"/>
          </a:xfrm>
        </p:spPr>
        <p:txBody>
          <a:bodyPr>
            <a:normAutofit fontScale="92500"/>
          </a:bodyPr>
          <a:lstStyle/>
          <a:p>
            <a:pPr marL="0" indent="0">
              <a:buNone/>
            </a:pPr>
            <a:r>
              <a:rPr lang="tr-TR" dirty="0" smtClean="0">
                <a:latin typeface="Calibri" panose="020F0502020204030204" pitchFamily="34" charset="0"/>
              </a:rPr>
              <a:t>Birey</a:t>
            </a:r>
            <a:r>
              <a:rPr lang="tr-TR" dirty="0">
                <a:latin typeface="Calibri" panose="020F0502020204030204" pitchFamily="34" charset="0"/>
              </a:rPr>
              <a:t>, stres karşısında hiç tepki göstermeyip, yaşanan sıkıntıyı içine atabilir. Bu birikimler dayanılamayacak duruma geldiğinde hiç tepki vermeyeceği olaylara karşı çok şiddetli tepki verebilir. Birikim kapasiteyi zorladığından, birey daha stresli hale gelebilir.</a:t>
            </a:r>
            <a:endParaRPr lang="tr-TR" dirty="0">
              <a:latin typeface="Calibri" panose="020F0502020204030204" pitchFamily="34"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7" y="4144218"/>
            <a:ext cx="2952328" cy="1949078"/>
          </a:xfrm>
          <a:prstGeom prst="rect">
            <a:avLst/>
          </a:prstGeo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8024" y="4144218"/>
            <a:ext cx="2952328" cy="1828800"/>
          </a:xfrm>
          <a:prstGeom prst="rect">
            <a:avLst/>
          </a:prstGeom>
        </p:spPr>
      </p:pic>
    </p:spTree>
    <p:extLst>
      <p:ext uri="{BB962C8B-B14F-4D97-AF65-F5344CB8AC3E}">
        <p14:creationId xmlns:p14="http://schemas.microsoft.com/office/powerpoint/2010/main" val="14369150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2132856"/>
            <a:ext cx="7467600" cy="4341096"/>
          </a:xfrm>
          <a:solidFill>
            <a:schemeClr val="accent1"/>
          </a:solidFill>
        </p:spPr>
        <p:txBody>
          <a:bodyPr/>
          <a:lstStyle/>
          <a:p>
            <a:endParaRPr lang="tr-TR" b="1" dirty="0" smtClean="0"/>
          </a:p>
          <a:p>
            <a:endParaRPr lang="tr-TR" b="1" dirty="0"/>
          </a:p>
          <a:p>
            <a:endParaRPr lang="tr-TR" b="1" dirty="0" smtClean="0"/>
          </a:p>
          <a:p>
            <a:r>
              <a:rPr lang="tr-TR" sz="4000" b="1" dirty="0" smtClean="0">
                <a:latin typeface="Calibri" panose="020F0502020204030204" pitchFamily="34" charset="0"/>
              </a:rPr>
              <a:t>STRESLE </a:t>
            </a:r>
            <a:r>
              <a:rPr lang="tr-TR" sz="4000" b="1" dirty="0">
                <a:latin typeface="Calibri" panose="020F0502020204030204" pitchFamily="34" charset="0"/>
              </a:rPr>
              <a:t>BAŞA ÇIKMADA ETKİLİ OLAN YOLLAR</a:t>
            </a:r>
            <a:endParaRPr lang="tr-TR" sz="4000" dirty="0">
              <a:latin typeface="Calibri" panose="020F0502020204030204" pitchFamily="34"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5696" y="323106"/>
            <a:ext cx="4392488" cy="1809750"/>
          </a:xfrm>
          <a:prstGeom prst="rect">
            <a:avLst/>
          </a:prstGeom>
        </p:spPr>
      </p:pic>
    </p:spTree>
    <p:extLst>
      <p:ext uri="{BB962C8B-B14F-4D97-AF65-F5344CB8AC3E}">
        <p14:creationId xmlns:p14="http://schemas.microsoft.com/office/powerpoint/2010/main" val="13851829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chemeClr val="accent1"/>
          </a:solidFill>
        </p:spPr>
        <p:txBody>
          <a:bodyPr/>
          <a:lstStyle/>
          <a:p>
            <a:r>
              <a:rPr lang="tr-TR" dirty="0" smtClean="0">
                <a:solidFill>
                  <a:schemeClr val="tx1"/>
                </a:solidFill>
              </a:rPr>
              <a:t>Doğru nefes </a:t>
            </a:r>
            <a:r>
              <a:rPr lang="tr-TR" dirty="0" smtClean="0">
                <a:solidFill>
                  <a:schemeClr val="tx1"/>
                </a:solidFill>
              </a:rPr>
              <a:t>al!!!</a:t>
            </a:r>
            <a:endParaRPr lang="tr-TR" dirty="0">
              <a:solidFill>
                <a:schemeClr val="tx1"/>
              </a:solidFill>
            </a:endParaRPr>
          </a:p>
        </p:txBody>
      </p:sp>
      <p:sp>
        <p:nvSpPr>
          <p:cNvPr id="3" name="İçerik Yer Tutucusu 2"/>
          <p:cNvSpPr>
            <a:spLocks noGrp="1"/>
          </p:cNvSpPr>
          <p:nvPr>
            <p:ph sz="quarter" idx="1"/>
          </p:nvPr>
        </p:nvSpPr>
        <p:spPr/>
        <p:txBody>
          <a:bodyPr/>
          <a:lstStyle/>
          <a:p>
            <a:pPr marL="0" indent="0">
              <a:buNone/>
            </a:pPr>
            <a:endParaRPr lang="tr-TR" dirty="0" smtClean="0"/>
          </a:p>
          <a:p>
            <a:r>
              <a:rPr lang="tr-TR" sz="2000" dirty="0" smtClean="0">
                <a:solidFill>
                  <a:srgbClr val="C00000"/>
                </a:solidFill>
                <a:latin typeface="Calibri" panose="020F0502020204030204" pitchFamily="34" charset="0"/>
                <a:cs typeface="Arial" panose="020B0604020202020204" pitchFamily="34" charset="0"/>
              </a:rPr>
              <a:t>İyi Nefes</a:t>
            </a:r>
            <a:r>
              <a:rPr lang="tr-TR" sz="2000" dirty="0" smtClean="0">
                <a:latin typeface="Calibri" panose="020F0502020204030204" pitchFamily="34" charset="0"/>
                <a:cs typeface="Arial" panose="020B0604020202020204" pitchFamily="34" charset="0"/>
              </a:rPr>
              <a:t>, ağır olarak burundan alınmalı, sessiz ve akciğerlerin bütününü doldurarak diyaframı aşağı itecek derinlikte olmalıdır. Aldığınız nefesi aldığınız sürenin iki katı sürede verin.</a:t>
            </a:r>
            <a:r>
              <a:rPr lang="tr-TR" sz="2000" dirty="0">
                <a:latin typeface="Calibri" panose="020F0502020204030204" pitchFamily="34" charset="0"/>
                <a:cs typeface="Arial" panose="020B0604020202020204" pitchFamily="34" charset="0"/>
              </a:rPr>
              <a:t/>
            </a:r>
            <a:br>
              <a:rPr lang="tr-TR" sz="2000" dirty="0">
                <a:latin typeface="Calibri" panose="020F0502020204030204" pitchFamily="34" charset="0"/>
                <a:cs typeface="Arial" panose="020B0604020202020204" pitchFamily="34" charset="0"/>
              </a:rPr>
            </a:br>
            <a:endParaRPr lang="tr-TR" sz="2000" dirty="0">
              <a:latin typeface="Calibri" panose="020F0502020204030204" pitchFamily="34" charset="0"/>
              <a:cs typeface="Arial" panose="020B0604020202020204" pitchFamily="34"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9752" y="4065050"/>
            <a:ext cx="4464496" cy="2100254"/>
          </a:xfrm>
          <a:prstGeom prst="rect">
            <a:avLst/>
          </a:prstGeom>
        </p:spPr>
      </p:pic>
    </p:spTree>
    <p:extLst>
      <p:ext uri="{BB962C8B-B14F-4D97-AF65-F5344CB8AC3E}">
        <p14:creationId xmlns:p14="http://schemas.microsoft.com/office/powerpoint/2010/main" val="25749372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23528" y="836712"/>
            <a:ext cx="8219256" cy="1426170"/>
          </a:xfrm>
          <a:solidFill>
            <a:schemeClr val="accent1"/>
          </a:solidFill>
        </p:spPr>
        <p:txBody>
          <a:bodyPr>
            <a:normAutofit fontScale="90000"/>
          </a:bodyPr>
          <a:lstStyle/>
          <a:p>
            <a:r>
              <a:rPr lang="tr-TR" b="1" dirty="0">
                <a:solidFill>
                  <a:schemeClr val="tx1"/>
                </a:solidFill>
              </a:rPr>
              <a:t>Kendimizi zinde ve rahat </a:t>
            </a:r>
            <a:r>
              <a:rPr lang="tr-TR" b="1" dirty="0" err="1">
                <a:solidFill>
                  <a:schemeClr val="tx1"/>
                </a:solidFill>
              </a:rPr>
              <a:t>hissedebilm</a:t>
            </a:r>
            <a:r>
              <a:rPr lang="tr-TR" b="1" dirty="0">
                <a:solidFill>
                  <a:schemeClr val="tx1"/>
                </a:solidFill>
              </a:rPr>
              <a:t> ek için tipik bir gevşeme tekniğindeki adımlar </a:t>
            </a:r>
            <a:r>
              <a:rPr lang="tr-TR" b="1" dirty="0" smtClean="0">
                <a:solidFill>
                  <a:schemeClr val="tx1"/>
                </a:solidFill>
              </a:rPr>
              <a:t>şöyledir:</a:t>
            </a:r>
            <a:endParaRPr lang="tr-TR" dirty="0">
              <a:solidFill>
                <a:schemeClr val="tx1"/>
              </a:solidFill>
            </a:endParaRPr>
          </a:p>
        </p:txBody>
      </p:sp>
      <p:sp>
        <p:nvSpPr>
          <p:cNvPr id="3" name="İçerik Yer Tutucusu 2"/>
          <p:cNvSpPr>
            <a:spLocks noGrp="1"/>
          </p:cNvSpPr>
          <p:nvPr>
            <p:ph sz="quarter" idx="1"/>
          </p:nvPr>
        </p:nvSpPr>
        <p:spPr>
          <a:xfrm>
            <a:off x="323528" y="2564904"/>
            <a:ext cx="7992888" cy="4997152"/>
          </a:xfrm>
        </p:spPr>
        <p:txBody>
          <a:bodyPr>
            <a:normAutofit/>
          </a:bodyPr>
          <a:lstStyle/>
          <a:p>
            <a:pPr marL="0" indent="0">
              <a:buNone/>
            </a:pPr>
            <a:r>
              <a:rPr lang="tr-TR" dirty="0" smtClean="0"/>
              <a:t> </a:t>
            </a:r>
            <a:r>
              <a:rPr lang="tr-TR" dirty="0"/>
              <a:t/>
            </a:r>
            <a:br>
              <a:rPr lang="tr-TR" dirty="0"/>
            </a:br>
            <a:r>
              <a:rPr lang="tr-TR" dirty="0" smtClean="0"/>
              <a:t>   </a:t>
            </a:r>
            <a:r>
              <a:rPr lang="tr-TR" sz="2000" dirty="0" smtClean="0">
                <a:latin typeface="Calibri" panose="020F0502020204030204" pitchFamily="34" charset="0"/>
              </a:rPr>
              <a:t>1</a:t>
            </a:r>
            <a:r>
              <a:rPr lang="tr-TR" sz="2000" dirty="0">
                <a:latin typeface="Calibri" panose="020F0502020204030204" pitchFamily="34" charset="0"/>
              </a:rPr>
              <a:t>. Rahat bir sandalyeye oturur veya ayaklar duvara dayanır şekilde yatarak gözlerinizi kapatın</a:t>
            </a:r>
            <a:r>
              <a:rPr lang="tr-TR" sz="2000" dirty="0" smtClean="0">
                <a:latin typeface="Calibri" panose="020F0502020204030204" pitchFamily="34" charset="0"/>
              </a:rPr>
              <a:t>.</a:t>
            </a:r>
          </a:p>
          <a:p>
            <a:pPr marL="0" indent="0">
              <a:buNone/>
            </a:pPr>
            <a:r>
              <a:rPr lang="tr-TR" sz="2000" dirty="0" smtClean="0">
                <a:latin typeface="Calibri" panose="020F0502020204030204" pitchFamily="34" charset="0"/>
              </a:rPr>
              <a:t>    2. Sağ </a:t>
            </a:r>
            <a:r>
              <a:rPr lang="tr-TR" sz="2000" dirty="0">
                <a:latin typeface="Calibri" panose="020F0502020204030204" pitchFamily="34" charset="0"/>
              </a:rPr>
              <a:t>yumruğunuzu beş saniye süreyle ve kuvvetle sıkarak gerginliği hissedin</a:t>
            </a:r>
            <a:r>
              <a:rPr lang="tr-TR" sz="2000" dirty="0" smtClean="0">
                <a:latin typeface="Calibri" panose="020F0502020204030204" pitchFamily="34" charset="0"/>
              </a:rPr>
              <a:t>.</a:t>
            </a:r>
          </a:p>
          <a:p>
            <a:pPr marL="0" indent="0">
              <a:buNone/>
            </a:pPr>
            <a:r>
              <a:rPr lang="tr-TR" sz="2000" dirty="0" smtClean="0">
                <a:latin typeface="Calibri" panose="020F0502020204030204" pitchFamily="34" charset="0"/>
              </a:rPr>
              <a:t>    3</a:t>
            </a:r>
            <a:r>
              <a:rPr lang="tr-TR" sz="2000" dirty="0">
                <a:latin typeface="Calibri" panose="020F0502020204030204" pitchFamily="34" charset="0"/>
              </a:rPr>
              <a:t>. Sıkılı yumruğunuzu açın, gerginliğin gittiğini hissedin ve rahatlayın</a:t>
            </a:r>
            <a:r>
              <a:rPr lang="tr-TR" sz="2000" dirty="0" smtClean="0">
                <a:latin typeface="Calibri" panose="020F0502020204030204" pitchFamily="34" charset="0"/>
              </a:rPr>
              <a:t>.</a:t>
            </a:r>
          </a:p>
          <a:p>
            <a:pPr marL="0" indent="0">
              <a:buNone/>
            </a:pPr>
            <a:r>
              <a:rPr lang="tr-TR" sz="2000" dirty="0" smtClean="0">
                <a:latin typeface="Calibri" panose="020F0502020204030204" pitchFamily="34" charset="0"/>
              </a:rPr>
              <a:t>    4</a:t>
            </a:r>
            <a:r>
              <a:rPr lang="tr-TR" sz="2000" dirty="0">
                <a:latin typeface="Calibri" panose="020F0502020204030204" pitchFamily="34" charset="0"/>
              </a:rPr>
              <a:t>. Aynı davranışı sol eliniz, kol kaslarınız ve omuzlarınızla tekrarlayın</a:t>
            </a:r>
            <a:r>
              <a:rPr lang="tr-TR" sz="2000" dirty="0" smtClean="0">
                <a:latin typeface="Calibri" panose="020F0502020204030204" pitchFamily="34" charset="0"/>
              </a:rPr>
              <a:t>.</a:t>
            </a:r>
          </a:p>
          <a:p>
            <a:pPr marL="0" indent="0">
              <a:buNone/>
            </a:pPr>
            <a:r>
              <a:rPr lang="tr-TR" sz="2000" dirty="0" smtClean="0">
                <a:latin typeface="Calibri" panose="020F0502020204030204" pitchFamily="34" charset="0"/>
              </a:rPr>
              <a:t>   5</a:t>
            </a:r>
            <a:r>
              <a:rPr lang="tr-TR" sz="2000" dirty="0">
                <a:latin typeface="Calibri" panose="020F0502020204030204" pitchFamily="34" charset="0"/>
              </a:rPr>
              <a:t>. Boynunuzu fazla zorlamadan sağa sola, öne arkaya gerin, sonra gevşetin ve rahatlamayı hissedin</a:t>
            </a:r>
            <a:r>
              <a:rPr lang="tr-TR" sz="2000" dirty="0" smtClean="0">
                <a:latin typeface="Calibri" panose="020F0502020204030204" pitchFamily="34" charset="0"/>
              </a:rPr>
              <a:t>.</a:t>
            </a:r>
          </a:p>
          <a:p>
            <a:pPr marL="0" indent="0">
              <a:buNone/>
            </a:pPr>
            <a:r>
              <a:rPr lang="tr-TR" sz="2000" dirty="0" smtClean="0">
                <a:latin typeface="Calibri" panose="020F0502020204030204" pitchFamily="34" charset="0"/>
              </a:rPr>
              <a:t>   6</a:t>
            </a:r>
            <a:r>
              <a:rPr lang="tr-TR" sz="2000" dirty="0">
                <a:latin typeface="Calibri" panose="020F0502020204030204" pitchFamily="34" charset="0"/>
              </a:rPr>
              <a:t>. Mümkün olduğunca kaşlarınızı sert şekilde çatın </a:t>
            </a:r>
            <a:r>
              <a:rPr lang="tr-TR" sz="2000" dirty="0" smtClean="0">
                <a:latin typeface="Calibri" panose="020F0502020204030204" pitchFamily="34" charset="0"/>
              </a:rPr>
              <a:t>ve gevşetin.</a:t>
            </a:r>
            <a:endParaRPr lang="tr-TR" sz="2000" dirty="0">
              <a:latin typeface="Calibri" panose="020F0502020204030204" pitchFamily="34" charset="0"/>
            </a:endParaRPr>
          </a:p>
        </p:txBody>
      </p:sp>
    </p:spTree>
    <p:extLst>
      <p:ext uri="{BB962C8B-B14F-4D97-AF65-F5344CB8AC3E}">
        <p14:creationId xmlns:p14="http://schemas.microsoft.com/office/powerpoint/2010/main" val="12497487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sz="2000" dirty="0" smtClean="0">
                <a:latin typeface="Calibri" panose="020F0502020204030204" pitchFamily="34" charset="0"/>
              </a:rPr>
              <a:t>7</a:t>
            </a:r>
            <a:r>
              <a:rPr lang="tr-TR" sz="2000" dirty="0">
                <a:latin typeface="Calibri" panose="020F0502020204030204" pitchFamily="34" charset="0"/>
              </a:rPr>
              <a:t>. Mümkün olduğunca gülümseyin, dudaklarınızı ve yanaklarınızı gerin ve sonra rahatlayın</a:t>
            </a:r>
            <a:r>
              <a:rPr lang="tr-TR" sz="2000" dirty="0" smtClean="0">
                <a:latin typeface="Calibri" panose="020F0502020204030204" pitchFamily="34" charset="0"/>
              </a:rPr>
              <a:t>.</a:t>
            </a:r>
          </a:p>
          <a:p>
            <a:r>
              <a:rPr lang="tr-TR" sz="2000" dirty="0" smtClean="0">
                <a:latin typeface="Calibri" panose="020F0502020204030204" pitchFamily="34" charset="0"/>
              </a:rPr>
              <a:t>8</a:t>
            </a:r>
            <a:r>
              <a:rPr lang="tr-TR" sz="2000" dirty="0">
                <a:latin typeface="Calibri" panose="020F0502020204030204" pitchFamily="34" charset="0"/>
              </a:rPr>
              <a:t>. Ayak yukarı kaldırın, bacak gerginliğini hissedin rahatlayın</a:t>
            </a:r>
            <a:r>
              <a:rPr lang="tr-TR" sz="2000" dirty="0" smtClean="0">
                <a:latin typeface="Calibri" panose="020F0502020204030204" pitchFamily="34" charset="0"/>
              </a:rPr>
              <a:t>.</a:t>
            </a:r>
          </a:p>
          <a:p>
            <a:r>
              <a:rPr lang="tr-TR" sz="2000" dirty="0" smtClean="0">
                <a:latin typeface="Calibri" panose="020F0502020204030204" pitchFamily="34" charset="0"/>
              </a:rPr>
              <a:t>9</a:t>
            </a:r>
            <a:r>
              <a:rPr lang="tr-TR" sz="2000" dirty="0">
                <a:latin typeface="Calibri" panose="020F0502020204030204" pitchFamily="34" charset="0"/>
              </a:rPr>
              <a:t>. Derin bir nefes alın, </a:t>
            </a:r>
            <a:r>
              <a:rPr lang="tr-TR" sz="2000" dirty="0" smtClean="0">
                <a:latin typeface="Calibri" panose="020F0502020204030204" pitchFamily="34" charset="0"/>
              </a:rPr>
              <a:t>göğsünüzde </a:t>
            </a:r>
            <a:r>
              <a:rPr lang="tr-TR" sz="2000" dirty="0">
                <a:latin typeface="Calibri" panose="020F0502020204030204" pitchFamily="34" charset="0"/>
              </a:rPr>
              <a:t>gerginliği hissedin ve nefesinizi bırakarak rahatlayın. Birkaç defa tekrarlayın</a:t>
            </a:r>
            <a:r>
              <a:rPr lang="tr-TR" sz="2000" dirty="0" smtClean="0">
                <a:latin typeface="Calibri" panose="020F0502020204030204" pitchFamily="34" charset="0"/>
              </a:rPr>
              <a:t>.</a:t>
            </a:r>
          </a:p>
          <a:p>
            <a:r>
              <a:rPr lang="tr-TR" sz="2000" dirty="0" smtClean="0">
                <a:latin typeface="Calibri" panose="020F0502020204030204" pitchFamily="34" charset="0"/>
              </a:rPr>
              <a:t>10</a:t>
            </a:r>
            <a:r>
              <a:rPr lang="tr-TR" sz="2000" dirty="0">
                <a:latin typeface="Calibri" panose="020F0502020204030204" pitchFamily="34" charset="0"/>
              </a:rPr>
              <a:t>. Bir süre huzur dolu hoş bir ortam hayal edin</a:t>
            </a:r>
            <a:r>
              <a:rPr lang="tr-TR" sz="2000" dirty="0" smtClean="0">
                <a:latin typeface="Calibri" panose="020F0502020204030204" pitchFamily="34" charset="0"/>
              </a:rPr>
              <a:t>.</a:t>
            </a:r>
          </a:p>
          <a:p>
            <a:r>
              <a:rPr lang="tr-TR" sz="2000" dirty="0" smtClean="0">
                <a:latin typeface="Calibri" panose="020F0502020204030204" pitchFamily="34" charset="0"/>
              </a:rPr>
              <a:t>11.Yavaşca </a:t>
            </a:r>
            <a:r>
              <a:rPr lang="tr-TR" sz="2000" dirty="0">
                <a:latin typeface="Calibri" panose="020F0502020204030204" pitchFamily="34" charset="0"/>
              </a:rPr>
              <a:t>dörde kadar sayın ve gözlerinizi açın</a:t>
            </a:r>
          </a:p>
          <a:p>
            <a:endParaRPr lang="tr-TR" sz="2000"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3688" y="4635627"/>
            <a:ext cx="4896543" cy="1838325"/>
          </a:xfrm>
          <a:prstGeom prst="rect">
            <a:avLst/>
          </a:prstGeom>
        </p:spPr>
      </p:pic>
    </p:spTree>
    <p:extLst>
      <p:ext uri="{BB962C8B-B14F-4D97-AF65-F5344CB8AC3E}">
        <p14:creationId xmlns:p14="http://schemas.microsoft.com/office/powerpoint/2010/main" val="36856725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chemeClr val="accent1"/>
          </a:solidFill>
        </p:spPr>
        <p:txBody>
          <a:bodyPr/>
          <a:lstStyle/>
          <a:p>
            <a:r>
              <a:rPr lang="tr-TR" dirty="0" smtClean="0">
                <a:solidFill>
                  <a:schemeClr val="tx1"/>
                </a:solidFill>
              </a:rPr>
              <a:t>         Olumlu hayal kur!!!</a:t>
            </a:r>
            <a:endParaRPr lang="tr-TR" dirty="0">
              <a:solidFill>
                <a:schemeClr val="tx1"/>
              </a:solidFill>
            </a:endParaRPr>
          </a:p>
        </p:txBody>
      </p:sp>
      <p:sp>
        <p:nvSpPr>
          <p:cNvPr id="3" name="İçerik Yer Tutucusu 2"/>
          <p:cNvSpPr>
            <a:spLocks noGrp="1"/>
          </p:cNvSpPr>
          <p:nvPr>
            <p:ph sz="quarter" idx="1"/>
          </p:nvPr>
        </p:nvSpPr>
        <p:spPr>
          <a:xfrm>
            <a:off x="3995936" y="1988840"/>
            <a:ext cx="4216896" cy="3744416"/>
          </a:xfrm>
        </p:spPr>
        <p:txBody>
          <a:bodyPr>
            <a:normAutofit lnSpcReduction="10000"/>
          </a:bodyPr>
          <a:lstStyle/>
          <a:p>
            <a:endParaRPr lang="tr-TR" sz="2000" dirty="0" smtClean="0">
              <a:latin typeface="Calibri" panose="020F0502020204030204" pitchFamily="34" charset="0"/>
            </a:endParaRPr>
          </a:p>
          <a:p>
            <a:pPr marL="0" indent="0">
              <a:buNone/>
            </a:pPr>
            <a:r>
              <a:rPr lang="tr-TR" sz="2000" dirty="0" smtClean="0">
                <a:latin typeface="Calibri" panose="020F0502020204030204" pitchFamily="34" charset="0"/>
              </a:rPr>
              <a:t>İnsanların </a:t>
            </a:r>
            <a:r>
              <a:rPr lang="tr-TR" sz="2000" dirty="0">
                <a:latin typeface="Calibri" panose="020F0502020204030204" pitchFamily="34" charset="0"/>
              </a:rPr>
              <a:t>geçmişte yaşadıkları bir takım olumsuzluklar akıllarına geldiğinde, tekrar o anın şartlarına dönerek aynı şekilde olmasa da benzer tepkiler gösterirler. Bunun tam tersi olarak geçmişe yönelik olarak güzel günleri tekrar hatırladığımızda da olumlu duygular ile rahatlarız. Uygulamanın temelinde, hayal gücünden yaralanmaya ve rahatlatıcı zihinsel aksiyonları akılda aksettirmeye dayanmaktadır.</a:t>
            </a:r>
            <a:endParaRPr lang="tr-TR" sz="2000" dirty="0">
              <a:latin typeface="Calibri" panose="020F0502020204030204" pitchFamily="34"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2564904"/>
            <a:ext cx="3024336" cy="2520280"/>
          </a:xfrm>
          <a:prstGeom prst="rect">
            <a:avLst/>
          </a:prstGeom>
        </p:spPr>
      </p:pic>
    </p:spTree>
    <p:extLst>
      <p:ext uri="{BB962C8B-B14F-4D97-AF65-F5344CB8AC3E}">
        <p14:creationId xmlns:p14="http://schemas.microsoft.com/office/powerpoint/2010/main" val="18013323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chemeClr val="accent1"/>
          </a:solidFill>
        </p:spPr>
        <p:txBody>
          <a:bodyPr/>
          <a:lstStyle/>
          <a:p>
            <a:r>
              <a:rPr lang="tr-TR" dirty="0" smtClean="0">
                <a:solidFill>
                  <a:schemeClr val="tx1"/>
                </a:solidFill>
              </a:rPr>
              <a:t>Karar vermekten kaçınma!!!</a:t>
            </a:r>
            <a:endParaRPr lang="tr-TR" dirty="0">
              <a:solidFill>
                <a:schemeClr val="tx1"/>
              </a:solidFill>
            </a:endParaRPr>
          </a:p>
        </p:txBody>
      </p:sp>
      <p:sp>
        <p:nvSpPr>
          <p:cNvPr id="3" name="İçerik Yer Tutucusu 2"/>
          <p:cNvSpPr>
            <a:spLocks noGrp="1"/>
          </p:cNvSpPr>
          <p:nvPr>
            <p:ph sz="quarter" idx="1"/>
          </p:nvPr>
        </p:nvSpPr>
        <p:spPr/>
        <p:txBody>
          <a:bodyPr>
            <a:normAutofit/>
          </a:bodyPr>
          <a:lstStyle/>
          <a:p>
            <a:endParaRPr lang="tr-TR" sz="2000" dirty="0" smtClean="0"/>
          </a:p>
          <a:p>
            <a:r>
              <a:rPr lang="tr-TR" sz="2000" dirty="0" smtClean="0">
                <a:latin typeface="Calibri" panose="020F0502020204030204" pitchFamily="34" charset="0"/>
                <a:cs typeface="Arial" panose="020B0604020202020204" pitchFamily="34" charset="0"/>
              </a:rPr>
              <a:t>Karar </a:t>
            </a:r>
            <a:r>
              <a:rPr lang="tr-TR" sz="2000" dirty="0">
                <a:latin typeface="Calibri" panose="020F0502020204030204" pitchFamily="34" charset="0"/>
                <a:cs typeface="Arial" panose="020B0604020202020204" pitchFamily="34" charset="0"/>
              </a:rPr>
              <a:t>vermek zorunda olmak stres yaratır</a:t>
            </a:r>
            <a:r>
              <a:rPr lang="tr-TR" sz="2000" dirty="0" smtClean="0">
                <a:latin typeface="Calibri" panose="020F0502020204030204" pitchFamily="34" charset="0"/>
                <a:cs typeface="Arial" panose="020B0604020202020204" pitchFamily="34" charset="0"/>
              </a:rPr>
              <a:t>. Bu nedenle karar </a:t>
            </a:r>
            <a:r>
              <a:rPr lang="tr-TR" sz="2000" dirty="0">
                <a:latin typeface="Calibri" panose="020F0502020204030204" pitchFamily="34" charset="0"/>
                <a:cs typeface="Arial" panose="020B0604020202020204" pitchFamily="34" charset="0"/>
              </a:rPr>
              <a:t>almayı çoğu zaman </a:t>
            </a:r>
            <a:r>
              <a:rPr lang="tr-TR" sz="2000" dirty="0" smtClean="0">
                <a:latin typeface="Calibri" panose="020F0502020204030204" pitchFamily="34" charset="0"/>
                <a:cs typeface="Arial" panose="020B0604020202020204" pitchFamily="34" charset="0"/>
              </a:rPr>
              <a:t>erteleriz. Bu </a:t>
            </a:r>
            <a:r>
              <a:rPr lang="tr-TR" sz="2000" dirty="0">
                <a:latin typeface="Calibri" panose="020F0502020204030204" pitchFamily="34" charset="0"/>
                <a:cs typeface="Arial" panose="020B0604020202020204" pitchFamily="34" charset="0"/>
              </a:rPr>
              <a:t>Aşamada Karar Vermeniz Gereken Konuları Listele</a:t>
            </a:r>
            <a:r>
              <a:rPr lang="tr-TR" sz="2000" dirty="0" smtClean="0">
                <a:latin typeface="Calibri" panose="020F0502020204030204" pitchFamily="34" charset="0"/>
                <a:cs typeface="Arial" panose="020B0604020202020204" pitchFamily="34" charset="0"/>
              </a:rPr>
              <a:t>. Karar </a:t>
            </a:r>
            <a:r>
              <a:rPr lang="tr-TR" sz="2000" dirty="0">
                <a:latin typeface="Calibri" panose="020F0502020204030204" pitchFamily="34" charset="0"/>
                <a:cs typeface="Arial" panose="020B0604020202020204" pitchFamily="34" charset="0"/>
              </a:rPr>
              <a:t>Vermek İçin Gerekli Bilgileri Araştır</a:t>
            </a:r>
            <a:r>
              <a:rPr lang="tr-TR" sz="2000" dirty="0" smtClean="0">
                <a:latin typeface="Calibri" panose="020F0502020204030204" pitchFamily="34" charset="0"/>
                <a:cs typeface="Arial" panose="020B0604020202020204" pitchFamily="34" charset="0"/>
              </a:rPr>
              <a:t>. Seçenekleri </a:t>
            </a:r>
            <a:r>
              <a:rPr lang="tr-TR" sz="2000" dirty="0">
                <a:latin typeface="Calibri" panose="020F0502020204030204" pitchFamily="34" charset="0"/>
                <a:cs typeface="Arial" panose="020B0604020202020204" pitchFamily="34" charset="0"/>
              </a:rPr>
              <a:t>Avantaj ve Dezavantajlarına </a:t>
            </a:r>
            <a:r>
              <a:rPr lang="tr-TR" sz="2000" dirty="0" smtClean="0">
                <a:latin typeface="Calibri" panose="020F0502020204030204" pitchFamily="34" charset="0"/>
                <a:cs typeface="Arial" panose="020B0604020202020204" pitchFamily="34" charset="0"/>
              </a:rPr>
              <a:t>Göre Değerlendir</a:t>
            </a:r>
            <a:r>
              <a:rPr lang="tr-TR" sz="2000" dirty="0">
                <a:latin typeface="Calibri" panose="020F0502020204030204" pitchFamily="34" charset="0"/>
                <a:cs typeface="Arial" panose="020B0604020202020204" pitchFamily="34" charset="0"/>
              </a:rPr>
              <a:t>.</a:t>
            </a:r>
            <a:endParaRPr lang="tr-TR" sz="2000" dirty="0">
              <a:latin typeface="Calibri" panose="020F0502020204030204" pitchFamily="34" charset="0"/>
              <a:cs typeface="Arial" panose="020B0604020202020204" pitchFamily="34"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1880" y="4005064"/>
            <a:ext cx="4320480" cy="2265040"/>
          </a:xfrm>
          <a:prstGeom prst="rect">
            <a:avLst/>
          </a:prstGeom>
        </p:spPr>
      </p:pic>
    </p:spTree>
    <p:extLst>
      <p:ext uri="{BB962C8B-B14F-4D97-AF65-F5344CB8AC3E}">
        <p14:creationId xmlns:p14="http://schemas.microsoft.com/office/powerpoint/2010/main" val="39499167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74638"/>
            <a:ext cx="7859216" cy="1143000"/>
          </a:xfrm>
          <a:solidFill>
            <a:schemeClr val="accent1"/>
          </a:solidFill>
        </p:spPr>
        <p:txBody>
          <a:bodyPr/>
          <a:lstStyle/>
          <a:p>
            <a:r>
              <a:rPr lang="tr-TR" b="1" dirty="0">
                <a:solidFill>
                  <a:schemeClr val="tx1"/>
                </a:solidFill>
              </a:rPr>
              <a:t>Zamanı Verimli Kullanmayı </a:t>
            </a:r>
            <a:r>
              <a:rPr lang="tr-TR" b="1" dirty="0" smtClean="0">
                <a:solidFill>
                  <a:schemeClr val="tx1"/>
                </a:solidFill>
              </a:rPr>
              <a:t>Öğren!!!</a:t>
            </a:r>
            <a:endParaRPr lang="tr-TR" dirty="0">
              <a:solidFill>
                <a:schemeClr val="tx1"/>
              </a:solidFill>
            </a:endParaRPr>
          </a:p>
        </p:txBody>
      </p:sp>
      <p:sp>
        <p:nvSpPr>
          <p:cNvPr id="3" name="İçerik Yer Tutucusu 2"/>
          <p:cNvSpPr>
            <a:spLocks noGrp="1"/>
          </p:cNvSpPr>
          <p:nvPr>
            <p:ph sz="quarter" idx="1"/>
          </p:nvPr>
        </p:nvSpPr>
        <p:spPr>
          <a:xfrm>
            <a:off x="2915816" y="1600200"/>
            <a:ext cx="5008984" cy="4781128"/>
          </a:xfrm>
        </p:spPr>
        <p:txBody>
          <a:bodyPr>
            <a:normAutofit fontScale="92500"/>
          </a:bodyPr>
          <a:lstStyle/>
          <a:p>
            <a:pPr marL="0" indent="0">
              <a:buNone/>
            </a:pPr>
            <a:r>
              <a:rPr lang="tr-TR" dirty="0"/>
              <a:t/>
            </a:r>
            <a:br>
              <a:rPr lang="tr-TR" dirty="0"/>
            </a:br>
            <a:r>
              <a:rPr lang="tr-TR" dirty="0">
                <a:latin typeface="Calibri" panose="020F0502020204030204" pitchFamily="34" charset="0"/>
              </a:rPr>
              <a:t>Şu anı yaşamanın önemli olduğunu unutma. </a:t>
            </a:r>
            <a:endParaRPr lang="tr-TR" dirty="0" smtClean="0">
              <a:latin typeface="Calibri" panose="020F0502020204030204" pitchFamily="34" charset="0"/>
            </a:endParaRPr>
          </a:p>
          <a:p>
            <a:pPr marL="0" indent="0">
              <a:buNone/>
            </a:pPr>
            <a:r>
              <a:rPr lang="tr-TR" dirty="0" smtClean="0">
                <a:latin typeface="Calibri" panose="020F0502020204030204" pitchFamily="34" charset="0"/>
              </a:rPr>
              <a:t>Sürekli </a:t>
            </a:r>
            <a:r>
              <a:rPr lang="tr-TR" dirty="0">
                <a:latin typeface="Calibri" panose="020F0502020204030204" pitchFamily="34" charset="0"/>
              </a:rPr>
              <a:t>geçmişi ya da geleceği düşünmek yerine şu anını verimli kullan</a:t>
            </a:r>
            <a:r>
              <a:rPr lang="tr-TR" dirty="0" smtClean="0">
                <a:latin typeface="Calibri" panose="020F0502020204030204" pitchFamily="34" charset="0"/>
              </a:rPr>
              <a:t>.</a:t>
            </a:r>
          </a:p>
          <a:p>
            <a:pPr marL="0" indent="0">
              <a:buNone/>
            </a:pPr>
            <a:r>
              <a:rPr lang="tr-TR" dirty="0" smtClean="0">
                <a:latin typeface="Calibri" panose="020F0502020204030204" pitchFamily="34" charset="0"/>
              </a:rPr>
              <a:t>Gerçekleştirebileceğinize </a:t>
            </a:r>
            <a:r>
              <a:rPr lang="tr-TR" dirty="0">
                <a:latin typeface="Calibri" panose="020F0502020204030204" pitchFamily="34" charset="0"/>
              </a:rPr>
              <a:t>inandığınız hedefler belirle ve öncelikleriniz olsun</a:t>
            </a:r>
            <a:r>
              <a:rPr lang="tr-TR" dirty="0" smtClean="0">
                <a:latin typeface="Calibri" panose="020F0502020204030204" pitchFamily="34" charset="0"/>
              </a:rPr>
              <a:t>.</a:t>
            </a:r>
          </a:p>
          <a:p>
            <a:pPr marL="0" indent="0">
              <a:buNone/>
            </a:pPr>
            <a:r>
              <a:rPr lang="tr-TR" dirty="0" smtClean="0">
                <a:latin typeface="Calibri" panose="020F0502020204030204" pitchFamily="34" charset="0"/>
              </a:rPr>
              <a:t>Zamanı </a:t>
            </a:r>
            <a:r>
              <a:rPr lang="tr-TR" dirty="0">
                <a:latin typeface="Calibri" panose="020F0502020204030204" pitchFamily="34" charset="0"/>
              </a:rPr>
              <a:t>önceliklere göre düzenle</a:t>
            </a:r>
            <a:r>
              <a:rPr lang="tr-TR" dirty="0" smtClean="0">
                <a:latin typeface="Calibri" panose="020F0502020204030204" pitchFamily="34" charset="0"/>
              </a:rPr>
              <a:t>.</a:t>
            </a:r>
          </a:p>
          <a:p>
            <a:pPr marL="0" indent="0">
              <a:buNone/>
            </a:pPr>
            <a:r>
              <a:rPr lang="tr-TR" dirty="0" smtClean="0">
                <a:latin typeface="Calibri" panose="020F0502020204030204" pitchFamily="34" charset="0"/>
              </a:rPr>
              <a:t>Karışık </a:t>
            </a:r>
            <a:r>
              <a:rPr lang="tr-TR" dirty="0">
                <a:latin typeface="Calibri" panose="020F0502020204030204" pitchFamily="34" charset="0"/>
              </a:rPr>
              <a:t>olayları basit parçalara böl</a:t>
            </a:r>
            <a:r>
              <a:rPr lang="tr-TR" dirty="0" smtClean="0">
                <a:latin typeface="Calibri" panose="020F0502020204030204" pitchFamily="34" charset="0"/>
              </a:rPr>
              <a:t>.</a:t>
            </a:r>
          </a:p>
          <a:p>
            <a:pPr marL="0" indent="0">
              <a:buNone/>
            </a:pPr>
            <a:r>
              <a:rPr lang="tr-TR" dirty="0" smtClean="0">
                <a:latin typeface="Calibri" panose="020F0502020204030204" pitchFamily="34" charset="0"/>
              </a:rPr>
              <a:t>Bir </a:t>
            </a:r>
            <a:r>
              <a:rPr lang="tr-TR" dirty="0">
                <a:latin typeface="Calibri" panose="020F0502020204030204" pitchFamily="34" charset="0"/>
              </a:rPr>
              <a:t>seferde tek olayla baş et</a:t>
            </a:r>
            <a:r>
              <a:rPr lang="tr-TR" dirty="0" smtClean="0">
                <a:latin typeface="Calibri" panose="020F0502020204030204" pitchFamily="34" charset="0"/>
              </a:rPr>
              <a:t>.</a:t>
            </a:r>
          </a:p>
          <a:p>
            <a:pPr marL="0" indent="0">
              <a:buNone/>
            </a:pPr>
            <a:r>
              <a:rPr lang="tr-TR" dirty="0" smtClean="0">
                <a:latin typeface="Calibri" panose="020F0502020204030204" pitchFamily="34" charset="0"/>
              </a:rPr>
              <a:t>Gevşemek </a:t>
            </a:r>
            <a:r>
              <a:rPr lang="tr-TR" dirty="0">
                <a:latin typeface="Calibri" panose="020F0502020204030204" pitchFamily="34" charset="0"/>
              </a:rPr>
              <a:t>ve rahatlamak için zaman ayır.</a:t>
            </a:r>
            <a:endParaRPr lang="tr-TR" dirty="0">
              <a:latin typeface="Calibri" panose="020F0502020204030204" pitchFamily="34" charset="0"/>
            </a:endParaRPr>
          </a:p>
        </p:txBody>
      </p:sp>
      <p:cxnSp>
        <p:nvCxnSpPr>
          <p:cNvPr id="5" name="Düz Ok Bağlayıcısı 4"/>
          <p:cNvCxnSpPr/>
          <p:nvPr/>
        </p:nvCxnSpPr>
        <p:spPr>
          <a:xfrm>
            <a:off x="2292258" y="1894080"/>
            <a:ext cx="503414" cy="3214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Düz Ok Bağlayıcısı 6"/>
          <p:cNvCxnSpPr/>
          <p:nvPr/>
        </p:nvCxnSpPr>
        <p:spPr>
          <a:xfrm>
            <a:off x="2201342" y="2467747"/>
            <a:ext cx="576064" cy="3073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Düz Ok Bağlayıcısı 9"/>
          <p:cNvCxnSpPr/>
          <p:nvPr/>
        </p:nvCxnSpPr>
        <p:spPr>
          <a:xfrm>
            <a:off x="2219608" y="3347268"/>
            <a:ext cx="576064" cy="2977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Düz Ok Bağlayıcısı 11"/>
          <p:cNvCxnSpPr/>
          <p:nvPr/>
        </p:nvCxnSpPr>
        <p:spPr>
          <a:xfrm>
            <a:off x="2201342" y="4218381"/>
            <a:ext cx="540060" cy="3217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Düz Ok Bağlayıcısı 13"/>
          <p:cNvCxnSpPr/>
          <p:nvPr/>
        </p:nvCxnSpPr>
        <p:spPr>
          <a:xfrm>
            <a:off x="2165338" y="4858615"/>
            <a:ext cx="576064" cy="4034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Düz Ok Bağlayıcısı 15"/>
          <p:cNvCxnSpPr/>
          <p:nvPr/>
        </p:nvCxnSpPr>
        <p:spPr>
          <a:xfrm>
            <a:off x="2201342" y="5572702"/>
            <a:ext cx="576064" cy="3117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5" name="Resim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4732" y="2467747"/>
            <a:ext cx="1582196" cy="2072350"/>
          </a:xfrm>
          <a:prstGeom prst="rect">
            <a:avLst/>
          </a:prstGeom>
        </p:spPr>
      </p:pic>
    </p:spTree>
    <p:extLst>
      <p:ext uri="{BB962C8B-B14F-4D97-AF65-F5344CB8AC3E}">
        <p14:creationId xmlns:p14="http://schemas.microsoft.com/office/powerpoint/2010/main" val="2161314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a:xfrm>
            <a:off x="728029" y="1555750"/>
            <a:ext cx="7467600" cy="4873752"/>
          </a:xfrm>
        </p:spPr>
        <p:txBody>
          <a:bodyPr/>
          <a:lstStyle/>
          <a:p>
            <a:r>
              <a:rPr lang="tr-TR" dirty="0">
                <a:latin typeface="Times New Roman" pitchFamily="18" charset="0"/>
                <a:cs typeface="Times New Roman" pitchFamily="18" charset="0"/>
              </a:rPr>
              <a:t> * Stres mutlaka zarar veren, kötü veya sakınılacak bir şey değildir. Stres her zaman olumsuz bir etmen olarak nitelendirilmemelidir. Uygun miktardaki stres bazı durumlarda, özellikle i ş ortamlarında bireyin becerisine ve performansına yardımcı olan itici bir güç olarak değerlendirilebilir. Ancak aşırı stresin zararı yararından daha çoktur </a:t>
            </a:r>
          </a:p>
          <a:p>
            <a:endParaRPr lang="tr-TR" dirty="0">
              <a:latin typeface="Times New Roman" pitchFamily="18" charset="0"/>
              <a:cs typeface="Times New Roman" pitchFamily="18" charset="0"/>
            </a:endParaRPr>
          </a:p>
          <a:p>
            <a:endParaRPr lang="tr-TR" dirty="0"/>
          </a:p>
        </p:txBody>
      </p:sp>
      <p:pic>
        <p:nvPicPr>
          <p:cNvPr id="2050" name="Picture 2" descr="Stres Sorunu ve Aşırı Sinirli Olmak! - KizlarSoruy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1880" y="4221088"/>
            <a:ext cx="3836268" cy="1962150"/>
          </a:xfrm>
          <a:prstGeom prst="rect">
            <a:avLst/>
          </a:prstGeom>
          <a:noFill/>
          <a:extLst>
            <a:ext uri="{909E8E84-426E-40DD-AFC4-6F175D3DCCD1}">
              <a14:hiddenFill xmlns:a14="http://schemas.microsoft.com/office/drawing/2010/main">
                <a:solidFill>
                  <a:srgbClr val="FFFFFF"/>
                </a:solidFill>
              </a14:hiddenFill>
            </a:ext>
          </a:extLst>
        </p:spPr>
      </p:pic>
      <p:pic>
        <p:nvPicPr>
          <p:cNvPr id="5" name="4 Resim" descr="indir (8).jpg"/>
          <p:cNvPicPr>
            <a:picLocks noChangeAspect="1"/>
          </p:cNvPicPr>
          <p:nvPr/>
        </p:nvPicPr>
        <p:blipFill>
          <a:blip r:embed="rId3" cstate="print"/>
          <a:stretch>
            <a:fillRect/>
          </a:stretch>
        </p:blipFill>
        <p:spPr>
          <a:xfrm>
            <a:off x="473830" y="4563988"/>
            <a:ext cx="2819400" cy="1619250"/>
          </a:xfrm>
          <a:prstGeom prst="rect">
            <a:avLst/>
          </a:prstGeom>
        </p:spPr>
      </p:pic>
    </p:spTree>
    <p:extLst>
      <p:ext uri="{BB962C8B-B14F-4D97-AF65-F5344CB8AC3E}">
        <p14:creationId xmlns:p14="http://schemas.microsoft.com/office/powerpoint/2010/main" val="12154636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chemeClr val="accent1"/>
          </a:solidFill>
        </p:spPr>
        <p:txBody>
          <a:bodyPr/>
          <a:lstStyle/>
          <a:p>
            <a:r>
              <a:rPr lang="tr-TR" b="1" dirty="0" smtClean="0">
                <a:solidFill>
                  <a:schemeClr val="tx1"/>
                </a:solidFill>
              </a:rPr>
              <a:t>Kendinle </a:t>
            </a:r>
            <a:r>
              <a:rPr lang="tr-TR" b="1" dirty="0">
                <a:solidFill>
                  <a:schemeClr val="tx1"/>
                </a:solidFill>
              </a:rPr>
              <a:t>İlgili Olumlu Yargıları </a:t>
            </a:r>
            <a:r>
              <a:rPr lang="tr-TR" b="1" dirty="0" smtClean="0">
                <a:solidFill>
                  <a:schemeClr val="tx1"/>
                </a:solidFill>
              </a:rPr>
              <a:t>Güçlendir!!!</a:t>
            </a:r>
            <a:endParaRPr lang="tr-TR" dirty="0">
              <a:solidFill>
                <a:schemeClr val="tx1"/>
              </a:solidFill>
            </a:endParaRPr>
          </a:p>
        </p:txBody>
      </p:sp>
      <p:sp>
        <p:nvSpPr>
          <p:cNvPr id="3" name="İçerik Yer Tutucusu 2"/>
          <p:cNvSpPr>
            <a:spLocks noGrp="1"/>
          </p:cNvSpPr>
          <p:nvPr>
            <p:ph sz="quarter" idx="1"/>
          </p:nvPr>
        </p:nvSpPr>
        <p:spPr>
          <a:xfrm>
            <a:off x="457200" y="1916833"/>
            <a:ext cx="5842992" cy="4464496"/>
          </a:xfrm>
        </p:spPr>
        <p:txBody>
          <a:bodyPr>
            <a:normAutofit fontScale="40000" lnSpcReduction="20000"/>
          </a:bodyPr>
          <a:lstStyle/>
          <a:p>
            <a:pPr marL="0" indent="0">
              <a:buNone/>
            </a:pPr>
            <a:r>
              <a:rPr lang="tr-TR" dirty="0" smtClean="0"/>
              <a:t>  </a:t>
            </a:r>
            <a:r>
              <a:rPr lang="tr-TR" sz="2900" dirty="0"/>
              <a:t/>
            </a:r>
            <a:br>
              <a:rPr lang="tr-TR" sz="2900" dirty="0"/>
            </a:br>
            <a:r>
              <a:rPr lang="tr-TR" sz="2900" dirty="0" smtClean="0">
                <a:latin typeface="Calibri" panose="020F0502020204030204" pitchFamily="34" charset="0"/>
              </a:rPr>
              <a:t>  </a:t>
            </a:r>
            <a:r>
              <a:rPr lang="tr-TR" sz="4000" dirty="0" smtClean="0">
                <a:latin typeface="Calibri" panose="020F0502020204030204" pitchFamily="34" charset="0"/>
              </a:rPr>
              <a:t>İyi </a:t>
            </a:r>
            <a:r>
              <a:rPr lang="tr-TR" sz="4000" dirty="0">
                <a:latin typeface="Calibri" panose="020F0502020204030204" pitchFamily="34" charset="0"/>
              </a:rPr>
              <a:t>Yönlerinize Ve Başarılarınıza Odaklanın</a:t>
            </a:r>
            <a:r>
              <a:rPr lang="tr-TR" sz="4000" dirty="0" smtClean="0">
                <a:latin typeface="Calibri" panose="020F0502020204030204" pitchFamily="34" charset="0"/>
              </a:rPr>
              <a:t>. “</a:t>
            </a:r>
            <a:r>
              <a:rPr lang="tr-TR" sz="4000" dirty="0" smtClean="0">
                <a:solidFill>
                  <a:srgbClr val="FF0000"/>
                </a:solidFill>
                <a:latin typeface="Calibri" panose="020F0502020204030204" pitchFamily="34" charset="0"/>
              </a:rPr>
              <a:t>bu durumla başa çıkabilirim, elimden gelenin en iyisini, yapacağım</a:t>
            </a:r>
            <a:r>
              <a:rPr lang="tr-TR" sz="4000" dirty="0" smtClean="0">
                <a:latin typeface="Calibri" panose="020F0502020204030204" pitchFamily="34" charset="0"/>
              </a:rPr>
              <a:t>”. gibi. ☺</a:t>
            </a:r>
          </a:p>
          <a:p>
            <a:pPr marL="0" indent="0">
              <a:buNone/>
            </a:pPr>
            <a:endParaRPr lang="tr-TR" sz="4000" dirty="0" smtClean="0">
              <a:latin typeface="Calibri" panose="020F0502020204030204" pitchFamily="34" charset="0"/>
            </a:endParaRPr>
          </a:p>
          <a:p>
            <a:pPr marL="0" indent="0">
              <a:buNone/>
            </a:pPr>
            <a:r>
              <a:rPr lang="tr-TR" sz="4000" dirty="0" smtClean="0">
                <a:latin typeface="Calibri" panose="020F0502020204030204" pitchFamily="34" charset="0"/>
              </a:rPr>
              <a:t>Yapabileceğinizden </a:t>
            </a:r>
            <a:r>
              <a:rPr lang="tr-TR" sz="4000" dirty="0">
                <a:latin typeface="Calibri" panose="020F0502020204030204" pitchFamily="34" charset="0"/>
              </a:rPr>
              <a:t>fazlasını üstünüze almayın.</a:t>
            </a:r>
            <a:r>
              <a:rPr lang="tr-TR" sz="4000" dirty="0" smtClean="0">
                <a:latin typeface="Calibri" panose="020F0502020204030204" pitchFamily="34" charset="0"/>
              </a:rPr>
              <a:t>☺</a:t>
            </a:r>
          </a:p>
          <a:p>
            <a:pPr marL="0" indent="0">
              <a:buNone/>
            </a:pPr>
            <a:endParaRPr lang="tr-TR" sz="4000" dirty="0" smtClean="0">
              <a:latin typeface="Calibri" panose="020F0502020204030204" pitchFamily="34" charset="0"/>
            </a:endParaRPr>
          </a:p>
          <a:p>
            <a:pPr marL="0" indent="0">
              <a:buNone/>
            </a:pPr>
            <a:r>
              <a:rPr lang="tr-TR" sz="4000" dirty="0" smtClean="0">
                <a:latin typeface="Calibri" panose="020F0502020204030204" pitchFamily="34" charset="0"/>
              </a:rPr>
              <a:t>Herkesin biricik , tek </a:t>
            </a:r>
            <a:r>
              <a:rPr lang="tr-TR" sz="4000" dirty="0">
                <a:latin typeface="Calibri" panose="020F0502020204030204" pitchFamily="34" charset="0"/>
              </a:rPr>
              <a:t>ve farklı olduğunu unutmayarak </a:t>
            </a:r>
            <a:r>
              <a:rPr lang="tr-TR" sz="4000" dirty="0" smtClean="0">
                <a:latin typeface="Calibri" panose="020F0502020204030204" pitchFamily="34" charset="0"/>
              </a:rPr>
              <a:t>kapasitenizi </a:t>
            </a:r>
            <a:r>
              <a:rPr lang="tr-TR" sz="4000" dirty="0">
                <a:latin typeface="Calibri" panose="020F0502020204030204" pitchFamily="34" charset="0"/>
              </a:rPr>
              <a:t>farkına varın</a:t>
            </a:r>
            <a:r>
              <a:rPr lang="tr-TR" sz="4000" dirty="0" smtClean="0">
                <a:latin typeface="Calibri" panose="020F0502020204030204" pitchFamily="34" charset="0"/>
              </a:rPr>
              <a:t>.</a:t>
            </a:r>
            <a:r>
              <a:rPr lang="tr-TR" sz="4000" dirty="0">
                <a:latin typeface="Calibri" panose="020F0502020204030204" pitchFamily="34" charset="0"/>
              </a:rPr>
              <a:t> ☺ </a:t>
            </a:r>
            <a:endParaRPr lang="tr-TR" sz="4000" dirty="0" smtClean="0">
              <a:latin typeface="Calibri" panose="020F0502020204030204" pitchFamily="34" charset="0"/>
            </a:endParaRPr>
          </a:p>
          <a:p>
            <a:pPr marL="0" indent="0">
              <a:buNone/>
            </a:pPr>
            <a:endParaRPr lang="tr-TR" sz="4000" dirty="0" smtClean="0">
              <a:latin typeface="Calibri" panose="020F0502020204030204" pitchFamily="34" charset="0"/>
            </a:endParaRPr>
          </a:p>
          <a:p>
            <a:pPr marL="0" indent="0">
              <a:buNone/>
            </a:pPr>
            <a:r>
              <a:rPr lang="tr-TR" sz="4000" dirty="0" smtClean="0">
                <a:latin typeface="Calibri" panose="020F0502020204030204" pitchFamily="34" charset="0"/>
              </a:rPr>
              <a:t>Her </a:t>
            </a:r>
            <a:r>
              <a:rPr lang="tr-TR" sz="4000" dirty="0">
                <a:latin typeface="Calibri" panose="020F0502020204030204" pitchFamily="34" charset="0"/>
              </a:rPr>
              <a:t>zaman haklı ya da mükemmel olamayacağınızı fark edin.</a:t>
            </a:r>
            <a:r>
              <a:rPr lang="tr-TR" sz="4000" dirty="0" smtClean="0">
                <a:latin typeface="Calibri" panose="020F0502020204030204" pitchFamily="34" charset="0"/>
              </a:rPr>
              <a:t>☺</a:t>
            </a:r>
          </a:p>
          <a:p>
            <a:pPr marL="0" indent="0">
              <a:buNone/>
            </a:pPr>
            <a:endParaRPr lang="tr-TR" sz="4000" dirty="0" smtClean="0">
              <a:latin typeface="Calibri" panose="020F0502020204030204" pitchFamily="34" charset="0"/>
            </a:endParaRPr>
          </a:p>
          <a:p>
            <a:pPr marL="0" indent="0">
              <a:buNone/>
            </a:pPr>
            <a:r>
              <a:rPr lang="tr-TR" sz="4000" dirty="0" smtClean="0">
                <a:latin typeface="Calibri" panose="020F0502020204030204" pitchFamily="34" charset="0"/>
              </a:rPr>
              <a:t>Değiştiremeyeceğiniz </a:t>
            </a:r>
            <a:r>
              <a:rPr lang="tr-TR" sz="4000" dirty="0">
                <a:latin typeface="Calibri" panose="020F0502020204030204" pitchFamily="34" charset="0"/>
              </a:rPr>
              <a:t>durumları kabullenmeyi öğrenin.☺ </a:t>
            </a:r>
            <a:endParaRPr lang="tr-TR" sz="4000" dirty="0" smtClean="0">
              <a:latin typeface="Calibri" panose="020F0502020204030204" pitchFamily="34" charset="0"/>
            </a:endParaRPr>
          </a:p>
          <a:p>
            <a:pPr marL="0" indent="0">
              <a:buNone/>
            </a:pPr>
            <a:endParaRPr lang="tr-TR" sz="4000" dirty="0" smtClean="0">
              <a:latin typeface="Calibri" panose="020F0502020204030204" pitchFamily="34" charset="0"/>
            </a:endParaRPr>
          </a:p>
          <a:p>
            <a:pPr marL="0" indent="0">
              <a:buNone/>
            </a:pPr>
            <a:r>
              <a:rPr lang="tr-TR" sz="4000" dirty="0" smtClean="0">
                <a:latin typeface="Calibri" panose="020F0502020204030204" pitchFamily="34" charset="0"/>
              </a:rPr>
              <a:t>Cesaretli </a:t>
            </a:r>
            <a:r>
              <a:rPr lang="tr-TR" sz="4000" dirty="0">
                <a:latin typeface="Calibri" panose="020F0502020204030204" pitchFamily="34" charset="0"/>
              </a:rPr>
              <a:t>ve atılgan olun.☺ </a:t>
            </a:r>
            <a:endParaRPr lang="tr-TR" sz="4000" dirty="0" smtClean="0">
              <a:latin typeface="Calibri" panose="020F0502020204030204" pitchFamily="34" charset="0"/>
            </a:endParaRPr>
          </a:p>
          <a:p>
            <a:pPr marL="0" indent="0">
              <a:buNone/>
            </a:pPr>
            <a:endParaRPr lang="tr-TR" sz="4000" dirty="0" smtClean="0">
              <a:latin typeface="Calibri" panose="020F0502020204030204" pitchFamily="34" charset="0"/>
            </a:endParaRPr>
          </a:p>
          <a:p>
            <a:pPr marL="0" indent="0">
              <a:buNone/>
            </a:pPr>
            <a:r>
              <a:rPr lang="tr-TR" sz="4000" dirty="0" smtClean="0">
                <a:latin typeface="Calibri" panose="020F0502020204030204" pitchFamily="34" charset="0"/>
              </a:rPr>
              <a:t>Kendini </a:t>
            </a:r>
            <a:r>
              <a:rPr lang="tr-TR" sz="4000" dirty="0">
                <a:latin typeface="Calibri" panose="020F0502020204030204" pitchFamily="34" charset="0"/>
              </a:rPr>
              <a:t>olduğun gibi kabul et ve kendinle barışık ol</a:t>
            </a:r>
            <a:r>
              <a:rPr lang="tr-TR" sz="4000" dirty="0" smtClean="0">
                <a:latin typeface="Calibri" panose="020F0502020204030204" pitchFamily="34" charset="0"/>
              </a:rPr>
              <a:t>.</a:t>
            </a:r>
            <a:r>
              <a:rPr lang="tr-TR" sz="4000" dirty="0">
                <a:latin typeface="Calibri" panose="020F0502020204030204" pitchFamily="34" charset="0"/>
              </a:rPr>
              <a:t> ☺ </a:t>
            </a:r>
            <a:br>
              <a:rPr lang="tr-TR" sz="4000" dirty="0">
                <a:latin typeface="Calibri" panose="020F0502020204030204" pitchFamily="34" charset="0"/>
              </a:rPr>
            </a:br>
            <a:endParaRPr lang="tr-TR" sz="4000" dirty="0">
              <a:latin typeface="Calibri" panose="020F0502020204030204" pitchFamily="34" charset="0"/>
            </a:endParaRPr>
          </a:p>
        </p:txBody>
      </p:sp>
      <p:sp>
        <p:nvSpPr>
          <p:cNvPr id="5" name="Metin kutusu 4"/>
          <p:cNvSpPr txBox="1"/>
          <p:nvPr/>
        </p:nvSpPr>
        <p:spPr>
          <a:xfrm>
            <a:off x="6300192" y="2060848"/>
            <a:ext cx="2304256" cy="2308324"/>
          </a:xfrm>
          <a:prstGeom prst="rect">
            <a:avLst/>
          </a:prstGeom>
          <a:noFill/>
        </p:spPr>
        <p:txBody>
          <a:bodyPr wrap="square" rtlCol="0">
            <a:spAutoFit/>
          </a:bodyPr>
          <a:lstStyle/>
          <a:p>
            <a:r>
              <a:rPr lang="tr-TR" sz="2400" dirty="0" smtClean="0">
                <a:latin typeface="Berlin Sans FB" panose="020E0602020502020306" pitchFamily="34" charset="0"/>
              </a:rPr>
              <a:t>Herkesi mutlu edemezsin çünkü sen </a:t>
            </a:r>
            <a:r>
              <a:rPr lang="tr-TR" sz="2400" dirty="0" err="1" smtClean="0">
                <a:latin typeface="Berlin Sans FB" panose="020E0602020502020306" pitchFamily="34" charset="0"/>
              </a:rPr>
              <a:t>nutella</a:t>
            </a:r>
            <a:r>
              <a:rPr lang="tr-TR" sz="2400" dirty="0" smtClean="0">
                <a:latin typeface="Berlin Sans FB" panose="020E0602020502020306" pitchFamily="34" charset="0"/>
              </a:rPr>
              <a:t> kavanozu değilsin.</a:t>
            </a:r>
            <a:endParaRPr lang="tr-TR" sz="2400" dirty="0">
              <a:latin typeface="Berlin Sans FB" panose="020E0602020502020306" pitchFamily="34" charset="0"/>
            </a:endParaRP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2160" y="4509120"/>
            <a:ext cx="2143125" cy="2143125"/>
          </a:xfrm>
          <a:prstGeom prst="rect">
            <a:avLst/>
          </a:prstGeom>
        </p:spPr>
      </p:pic>
    </p:spTree>
    <p:extLst>
      <p:ext uri="{BB962C8B-B14F-4D97-AF65-F5344CB8AC3E}">
        <p14:creationId xmlns:p14="http://schemas.microsoft.com/office/powerpoint/2010/main" val="1613417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chemeClr val="accent1"/>
          </a:solidFill>
        </p:spPr>
        <p:txBody>
          <a:bodyPr/>
          <a:lstStyle/>
          <a:p>
            <a:r>
              <a:rPr lang="tr-TR" b="1" dirty="0" smtClean="0">
                <a:solidFill>
                  <a:schemeClr val="tx1"/>
                </a:solidFill>
              </a:rPr>
              <a:t>      Kişisel </a:t>
            </a:r>
            <a:r>
              <a:rPr lang="tr-TR" b="1" dirty="0">
                <a:solidFill>
                  <a:schemeClr val="tx1"/>
                </a:solidFill>
              </a:rPr>
              <a:t>Bakıma Önem </a:t>
            </a:r>
            <a:r>
              <a:rPr lang="tr-TR" b="1" dirty="0" smtClean="0">
                <a:solidFill>
                  <a:schemeClr val="tx1"/>
                </a:solidFill>
              </a:rPr>
              <a:t>Ver!!!</a:t>
            </a:r>
            <a:endParaRPr lang="tr-TR" dirty="0">
              <a:solidFill>
                <a:schemeClr val="tx1"/>
              </a:solidFill>
            </a:endParaRPr>
          </a:p>
        </p:txBody>
      </p:sp>
      <p:sp>
        <p:nvSpPr>
          <p:cNvPr id="3" name="İçerik Yer Tutucusu 2"/>
          <p:cNvSpPr>
            <a:spLocks noGrp="1"/>
          </p:cNvSpPr>
          <p:nvPr>
            <p:ph sz="quarter" idx="1"/>
          </p:nvPr>
        </p:nvSpPr>
        <p:spPr/>
        <p:txBody>
          <a:bodyPr/>
          <a:lstStyle/>
          <a:p>
            <a:pPr marL="0" indent="0">
              <a:buNone/>
            </a:pPr>
            <a:r>
              <a:rPr lang="tr-TR" dirty="0"/>
              <a:t/>
            </a:r>
            <a:br>
              <a:rPr lang="tr-TR" dirty="0"/>
            </a:br>
            <a:r>
              <a:rPr lang="tr-TR" dirty="0">
                <a:latin typeface="Calibri" panose="020F0502020204030204" pitchFamily="34" charset="0"/>
              </a:rPr>
              <a:t>Beslenmeye dikkat et</a:t>
            </a:r>
            <a:r>
              <a:rPr lang="tr-TR" dirty="0" smtClean="0">
                <a:latin typeface="Calibri" panose="020F0502020204030204" pitchFamily="34" charset="0"/>
              </a:rPr>
              <a:t>.</a:t>
            </a:r>
          </a:p>
          <a:p>
            <a:pPr marL="0" indent="0">
              <a:buNone/>
            </a:pPr>
            <a:r>
              <a:rPr lang="tr-TR" dirty="0" smtClean="0">
                <a:latin typeface="Calibri" panose="020F0502020204030204" pitchFamily="34" charset="0"/>
              </a:rPr>
              <a:t>Spor </a:t>
            </a:r>
            <a:r>
              <a:rPr lang="tr-TR" dirty="0">
                <a:latin typeface="Calibri" panose="020F0502020204030204" pitchFamily="34" charset="0"/>
              </a:rPr>
              <a:t>için zaman ayır</a:t>
            </a:r>
            <a:r>
              <a:rPr lang="tr-TR" dirty="0" smtClean="0">
                <a:latin typeface="Calibri" panose="020F0502020204030204" pitchFamily="34" charset="0"/>
              </a:rPr>
              <a:t>.</a:t>
            </a:r>
          </a:p>
          <a:p>
            <a:pPr marL="0" indent="0">
              <a:buNone/>
            </a:pPr>
            <a:r>
              <a:rPr lang="tr-TR" dirty="0" smtClean="0">
                <a:latin typeface="Calibri" panose="020F0502020204030204" pitchFamily="34" charset="0"/>
              </a:rPr>
              <a:t>Kendine </a:t>
            </a:r>
            <a:r>
              <a:rPr lang="tr-TR" dirty="0">
                <a:latin typeface="Calibri" panose="020F0502020204030204" pitchFamily="34" charset="0"/>
              </a:rPr>
              <a:t>ait zaman yarat</a:t>
            </a:r>
            <a:r>
              <a:rPr lang="tr-TR" dirty="0" smtClean="0">
                <a:latin typeface="Calibri" panose="020F0502020204030204" pitchFamily="34" charset="0"/>
              </a:rPr>
              <a:t>.</a:t>
            </a:r>
          </a:p>
          <a:p>
            <a:pPr marL="0" indent="0">
              <a:buNone/>
            </a:pPr>
            <a:r>
              <a:rPr lang="tr-TR" dirty="0" smtClean="0">
                <a:latin typeface="Calibri" panose="020F0502020204030204" pitchFamily="34" charset="0"/>
              </a:rPr>
              <a:t>Kötü </a:t>
            </a:r>
            <a:r>
              <a:rPr lang="tr-TR" dirty="0">
                <a:latin typeface="Calibri" panose="020F0502020204030204" pitchFamily="34" charset="0"/>
              </a:rPr>
              <a:t>alışkanlıklardan uzak dur</a:t>
            </a:r>
            <a:r>
              <a:rPr lang="tr-TR" dirty="0" smtClean="0">
                <a:latin typeface="Calibri" panose="020F0502020204030204" pitchFamily="34" charset="0"/>
              </a:rPr>
              <a:t>.</a:t>
            </a:r>
          </a:p>
          <a:p>
            <a:pPr marL="0" indent="0">
              <a:buNone/>
            </a:pPr>
            <a:r>
              <a:rPr lang="tr-TR" dirty="0" smtClean="0">
                <a:latin typeface="Calibri" panose="020F0502020204030204" pitchFamily="34" charset="0"/>
              </a:rPr>
              <a:t>Arkadaşlıklar </a:t>
            </a:r>
            <a:r>
              <a:rPr lang="tr-TR" dirty="0">
                <a:latin typeface="Calibri" panose="020F0502020204030204" pitchFamily="34" charset="0"/>
              </a:rPr>
              <a:t>kur</a:t>
            </a:r>
            <a:r>
              <a:rPr lang="tr-TR" dirty="0" smtClean="0">
                <a:latin typeface="Calibri" panose="020F0502020204030204" pitchFamily="34" charset="0"/>
              </a:rPr>
              <a:t>.</a:t>
            </a:r>
          </a:p>
          <a:p>
            <a:pPr marL="0" indent="0">
              <a:buNone/>
            </a:pPr>
            <a:r>
              <a:rPr lang="tr-TR" dirty="0" smtClean="0">
                <a:latin typeface="Calibri" panose="020F0502020204030204" pitchFamily="34" charset="0"/>
              </a:rPr>
              <a:t>Yeterince </a:t>
            </a:r>
            <a:r>
              <a:rPr lang="tr-TR" dirty="0">
                <a:latin typeface="Calibri" panose="020F0502020204030204" pitchFamily="34" charset="0"/>
              </a:rPr>
              <a:t>dinlen.</a:t>
            </a:r>
            <a:endParaRPr lang="tr-TR" dirty="0">
              <a:latin typeface="Calibri" panose="020F0502020204030204" pitchFamily="34"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5976" y="1924658"/>
            <a:ext cx="3568824" cy="3088518"/>
          </a:xfrm>
          <a:prstGeom prst="rect">
            <a:avLst/>
          </a:prstGeom>
        </p:spPr>
      </p:pic>
    </p:spTree>
    <p:extLst>
      <p:ext uri="{BB962C8B-B14F-4D97-AF65-F5344CB8AC3E}">
        <p14:creationId xmlns:p14="http://schemas.microsoft.com/office/powerpoint/2010/main" val="22759218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chemeClr val="accent1"/>
          </a:solidFill>
        </p:spPr>
        <p:txBody>
          <a:bodyPr/>
          <a:lstStyle/>
          <a:p>
            <a:r>
              <a:rPr lang="tr-TR" dirty="0" smtClean="0">
                <a:solidFill>
                  <a:schemeClr val="tx1"/>
                </a:solidFill>
              </a:rPr>
              <a:t>             Kendine </a:t>
            </a:r>
            <a:r>
              <a:rPr lang="tr-TR" dirty="0">
                <a:solidFill>
                  <a:schemeClr val="tx1"/>
                </a:solidFill>
              </a:rPr>
              <a:t>Zaman </a:t>
            </a:r>
            <a:r>
              <a:rPr lang="tr-TR" dirty="0" smtClean="0">
                <a:solidFill>
                  <a:schemeClr val="tx1"/>
                </a:solidFill>
              </a:rPr>
              <a:t>Ayır!!!</a:t>
            </a:r>
            <a:r>
              <a:rPr lang="tr-TR" dirty="0"/>
              <a:t/>
            </a:r>
            <a:br>
              <a:rPr lang="tr-TR" dirty="0"/>
            </a:br>
            <a:endParaRPr lang="tr-TR" dirty="0"/>
          </a:p>
        </p:txBody>
      </p:sp>
      <p:sp>
        <p:nvSpPr>
          <p:cNvPr id="3" name="İçerik Yer Tutucusu 2"/>
          <p:cNvSpPr>
            <a:spLocks noGrp="1"/>
          </p:cNvSpPr>
          <p:nvPr>
            <p:ph sz="quarter" idx="1"/>
          </p:nvPr>
        </p:nvSpPr>
        <p:spPr>
          <a:xfrm>
            <a:off x="4427984" y="1916832"/>
            <a:ext cx="3496816" cy="4557120"/>
          </a:xfrm>
        </p:spPr>
        <p:txBody>
          <a:bodyPr/>
          <a:lstStyle/>
          <a:p>
            <a:r>
              <a:rPr lang="tr-TR" dirty="0" smtClean="0">
                <a:latin typeface="Calibri" panose="020F0502020204030204" pitchFamily="34" charset="0"/>
              </a:rPr>
              <a:t>Kendinizi </a:t>
            </a:r>
            <a:r>
              <a:rPr lang="tr-TR" dirty="0">
                <a:latin typeface="Calibri" panose="020F0502020204030204" pitchFamily="34" charset="0"/>
              </a:rPr>
              <a:t>ifade edebileceğiniz bir hobi geliştir</a:t>
            </a:r>
            <a:r>
              <a:rPr lang="tr-TR" dirty="0" smtClean="0">
                <a:latin typeface="Calibri" panose="020F0502020204030204" pitchFamily="34" charset="0"/>
              </a:rPr>
              <a:t>.</a:t>
            </a:r>
          </a:p>
          <a:p>
            <a:endParaRPr lang="tr-TR" dirty="0" smtClean="0">
              <a:latin typeface="Calibri" panose="020F0502020204030204" pitchFamily="34" charset="0"/>
            </a:endParaRPr>
          </a:p>
          <a:p>
            <a:r>
              <a:rPr lang="tr-TR" dirty="0" smtClean="0">
                <a:latin typeface="Calibri" panose="020F0502020204030204" pitchFamily="34" charset="0"/>
              </a:rPr>
              <a:t>Güvendiğiniz </a:t>
            </a:r>
            <a:r>
              <a:rPr lang="tr-TR" dirty="0">
                <a:latin typeface="Calibri" panose="020F0502020204030204" pitchFamily="34" charset="0"/>
              </a:rPr>
              <a:t>birisiyle kaygı ve sorunlarınızı paylaş</a:t>
            </a:r>
            <a:r>
              <a:rPr lang="tr-TR" dirty="0" smtClean="0">
                <a:latin typeface="Calibri" panose="020F0502020204030204" pitchFamily="34" charset="0"/>
              </a:rPr>
              <a:t>.</a:t>
            </a:r>
          </a:p>
          <a:p>
            <a:endParaRPr lang="tr-TR" dirty="0" smtClean="0">
              <a:latin typeface="Calibri" panose="020F0502020204030204" pitchFamily="34" charset="0"/>
            </a:endParaRPr>
          </a:p>
          <a:p>
            <a:r>
              <a:rPr lang="tr-TR" dirty="0" smtClean="0">
                <a:latin typeface="Calibri" panose="020F0502020204030204" pitchFamily="34" charset="0"/>
              </a:rPr>
              <a:t>Sosyal </a:t>
            </a:r>
            <a:r>
              <a:rPr lang="tr-TR" dirty="0">
                <a:latin typeface="Calibri" panose="020F0502020204030204" pitchFamily="34" charset="0"/>
              </a:rPr>
              <a:t>faaliyetlere katıl.</a:t>
            </a:r>
            <a:endParaRPr lang="tr-TR" dirty="0">
              <a:latin typeface="Calibri" panose="020F0502020204030204" pitchFamily="34"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2348880"/>
            <a:ext cx="3240360" cy="2808312"/>
          </a:xfrm>
          <a:prstGeom prst="rect">
            <a:avLst/>
          </a:prstGeom>
        </p:spPr>
      </p:pic>
    </p:spTree>
    <p:extLst>
      <p:ext uri="{BB962C8B-B14F-4D97-AF65-F5344CB8AC3E}">
        <p14:creationId xmlns:p14="http://schemas.microsoft.com/office/powerpoint/2010/main" val="35044278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chemeClr val="accent1"/>
          </a:solidFill>
        </p:spPr>
        <p:txBody>
          <a:bodyPr/>
          <a:lstStyle/>
          <a:p>
            <a:r>
              <a:rPr lang="tr-TR" dirty="0" smtClean="0">
                <a:solidFill>
                  <a:schemeClr val="tx1"/>
                </a:solidFill>
              </a:rPr>
              <a:t>              Hayır demeyi öğren!!!</a:t>
            </a:r>
            <a:endParaRPr lang="tr-TR" dirty="0">
              <a:solidFill>
                <a:schemeClr val="tx1"/>
              </a:solidFill>
            </a:endParaRPr>
          </a:p>
        </p:txBody>
      </p:sp>
      <p:sp>
        <p:nvSpPr>
          <p:cNvPr id="3" name="İçerik Yer Tutucusu 2"/>
          <p:cNvSpPr>
            <a:spLocks noGrp="1"/>
          </p:cNvSpPr>
          <p:nvPr>
            <p:ph sz="quarter" idx="1"/>
          </p:nvPr>
        </p:nvSpPr>
        <p:spPr>
          <a:xfrm>
            <a:off x="457200" y="2132856"/>
            <a:ext cx="5266928" cy="4032448"/>
          </a:xfrm>
        </p:spPr>
        <p:txBody>
          <a:bodyPr/>
          <a:lstStyle/>
          <a:p>
            <a:r>
              <a:rPr lang="tr-TR" dirty="0">
                <a:latin typeface="Calibri" panose="020F0502020204030204" pitchFamily="34" charset="0"/>
              </a:rPr>
              <a:t>Kendinizin ve başkalarının hakkını koruyan davranışlar geliştirin ve “Hayır” demeyi öğrenin</a:t>
            </a:r>
            <a:r>
              <a:rPr lang="tr-TR" dirty="0" smtClean="0">
                <a:latin typeface="Calibri" panose="020F0502020204030204" pitchFamily="34" charset="0"/>
              </a:rPr>
              <a:t>.</a:t>
            </a:r>
          </a:p>
          <a:p>
            <a:endParaRPr lang="tr-TR" dirty="0" smtClean="0">
              <a:latin typeface="Calibri" panose="020F0502020204030204" pitchFamily="34" charset="0"/>
            </a:endParaRPr>
          </a:p>
          <a:p>
            <a:r>
              <a:rPr lang="tr-TR" dirty="0" smtClean="0">
                <a:latin typeface="Calibri" panose="020F0502020204030204" pitchFamily="34" charset="0"/>
              </a:rPr>
              <a:t>Yaşamınızda </a:t>
            </a:r>
            <a:r>
              <a:rPr lang="tr-TR" dirty="0">
                <a:latin typeface="Calibri" panose="020F0502020204030204" pitchFamily="34" charset="0"/>
              </a:rPr>
              <a:t>aynı anda birden çok değişiklik yapmayın</a:t>
            </a:r>
            <a:r>
              <a:rPr lang="tr-TR" dirty="0" smtClean="0">
                <a:latin typeface="Calibri" panose="020F0502020204030204" pitchFamily="34" charset="0"/>
              </a:rPr>
              <a:t>.</a:t>
            </a:r>
          </a:p>
          <a:p>
            <a:endParaRPr lang="tr-TR" dirty="0" smtClean="0">
              <a:latin typeface="Calibri" panose="020F0502020204030204" pitchFamily="34" charset="0"/>
            </a:endParaRPr>
          </a:p>
          <a:p>
            <a:r>
              <a:rPr lang="tr-TR" dirty="0" smtClean="0">
                <a:latin typeface="Calibri" panose="020F0502020204030204" pitchFamily="34" charset="0"/>
              </a:rPr>
              <a:t>Duygularınızı </a:t>
            </a:r>
            <a:r>
              <a:rPr lang="tr-TR" dirty="0">
                <a:latin typeface="Calibri" panose="020F0502020204030204" pitchFamily="34" charset="0"/>
              </a:rPr>
              <a:t>ifade edin.</a:t>
            </a:r>
            <a:endParaRPr lang="tr-TR" dirty="0">
              <a:latin typeface="Calibri" panose="020F0502020204030204" pitchFamily="34"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0072" y="2708920"/>
            <a:ext cx="3240360" cy="2736304"/>
          </a:xfrm>
          <a:prstGeom prst="rect">
            <a:avLst/>
          </a:prstGeom>
        </p:spPr>
      </p:pic>
    </p:spTree>
    <p:extLst>
      <p:ext uri="{BB962C8B-B14F-4D97-AF65-F5344CB8AC3E}">
        <p14:creationId xmlns:p14="http://schemas.microsoft.com/office/powerpoint/2010/main" val="41557327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23528" y="274638"/>
            <a:ext cx="8136904" cy="1714202"/>
          </a:xfrm>
          <a:solidFill>
            <a:schemeClr val="accent1"/>
          </a:solidFill>
        </p:spPr>
        <p:txBody>
          <a:bodyPr>
            <a:normAutofit/>
          </a:bodyPr>
          <a:lstStyle/>
          <a:p>
            <a:r>
              <a:rPr lang="tr-TR" b="1" dirty="0">
                <a:solidFill>
                  <a:schemeClr val="tx1"/>
                </a:solidFill>
                <a:latin typeface="Calibri" panose="020F0502020204030204" pitchFamily="34" charset="0"/>
              </a:rPr>
              <a:t>Stres Yönetiminde </a:t>
            </a:r>
            <a:r>
              <a:rPr lang="tr-TR" b="1" dirty="0" smtClean="0">
                <a:solidFill>
                  <a:schemeClr val="tx1"/>
                </a:solidFill>
                <a:latin typeface="Calibri" panose="020F0502020204030204" pitchFamily="34" charset="0"/>
              </a:rPr>
              <a:t>DKBY (</a:t>
            </a:r>
            <a:r>
              <a:rPr lang="tr-TR" b="1" dirty="0">
                <a:solidFill>
                  <a:schemeClr val="tx1"/>
                </a:solidFill>
                <a:latin typeface="Calibri" panose="020F0502020204030204" pitchFamily="34" charset="0"/>
              </a:rPr>
              <a:t>Değiştir-Kabul </a:t>
            </a:r>
            <a:r>
              <a:rPr lang="tr-TR" b="1" dirty="0" smtClean="0">
                <a:solidFill>
                  <a:schemeClr val="tx1"/>
                </a:solidFill>
                <a:latin typeface="Calibri" panose="020F0502020204030204" pitchFamily="34" charset="0"/>
              </a:rPr>
              <a:t>et- </a:t>
            </a:r>
            <a:r>
              <a:rPr lang="tr-TR" b="1" dirty="0" err="1">
                <a:solidFill>
                  <a:schemeClr val="tx1"/>
                </a:solidFill>
                <a:latin typeface="Calibri" panose="020F0502020204030204" pitchFamily="34" charset="0"/>
              </a:rPr>
              <a:t>Boşver</a:t>
            </a:r>
            <a:r>
              <a:rPr lang="tr-TR" b="1" dirty="0">
                <a:solidFill>
                  <a:schemeClr val="tx1"/>
                </a:solidFill>
                <a:latin typeface="Calibri" panose="020F0502020204030204" pitchFamily="34" charset="0"/>
              </a:rPr>
              <a:t>- Yaşam </a:t>
            </a:r>
            <a:r>
              <a:rPr lang="tr-TR" b="1" dirty="0" smtClean="0">
                <a:solidFill>
                  <a:schemeClr val="tx1"/>
                </a:solidFill>
                <a:latin typeface="Calibri" panose="020F0502020204030204" pitchFamily="34" charset="0"/>
              </a:rPr>
              <a:t>tarzını yönet</a:t>
            </a:r>
            <a:r>
              <a:rPr lang="tr-TR" b="1" dirty="0">
                <a:solidFill>
                  <a:schemeClr val="tx1"/>
                </a:solidFill>
                <a:latin typeface="Calibri" panose="020F0502020204030204" pitchFamily="34" charset="0"/>
              </a:rPr>
              <a:t>)</a:t>
            </a:r>
            <a:r>
              <a:rPr lang="tr-TR" dirty="0">
                <a:solidFill>
                  <a:schemeClr val="tx1"/>
                </a:solidFill>
                <a:latin typeface="Calibri" panose="020F0502020204030204" pitchFamily="34" charset="0"/>
              </a:rPr>
              <a:t/>
            </a:r>
            <a:br>
              <a:rPr lang="tr-TR" dirty="0">
                <a:solidFill>
                  <a:schemeClr val="tx1"/>
                </a:solidFill>
                <a:latin typeface="Calibri" panose="020F0502020204030204" pitchFamily="34" charset="0"/>
              </a:rPr>
            </a:br>
            <a:endParaRPr lang="tr-TR" dirty="0">
              <a:solidFill>
                <a:schemeClr val="tx1"/>
              </a:solidFill>
              <a:latin typeface="Calibri" panose="020F0502020204030204" pitchFamily="34" charset="0"/>
            </a:endParaRPr>
          </a:p>
        </p:txBody>
      </p:sp>
      <p:sp>
        <p:nvSpPr>
          <p:cNvPr id="3" name="İçerik Yer Tutucusu 2"/>
          <p:cNvSpPr>
            <a:spLocks noGrp="1"/>
          </p:cNvSpPr>
          <p:nvPr>
            <p:ph sz="quarter" idx="1"/>
          </p:nvPr>
        </p:nvSpPr>
        <p:spPr>
          <a:xfrm>
            <a:off x="457200" y="2204864"/>
            <a:ext cx="7467600" cy="4269088"/>
          </a:xfrm>
        </p:spPr>
        <p:txBody>
          <a:bodyPr>
            <a:normAutofit/>
          </a:bodyPr>
          <a:lstStyle/>
          <a:p>
            <a:pPr marL="0" indent="0">
              <a:buNone/>
            </a:pPr>
            <a:r>
              <a:rPr lang="tr-TR" dirty="0" smtClean="0"/>
              <a:t>    </a:t>
            </a:r>
            <a:r>
              <a:rPr lang="tr-TR" dirty="0"/>
              <a:t> </a:t>
            </a:r>
            <a:r>
              <a:rPr lang="tr-TR" b="1" dirty="0">
                <a:solidFill>
                  <a:srgbClr val="FF0000"/>
                </a:solidFill>
                <a:latin typeface="Calibri" panose="020F0502020204030204" pitchFamily="34" charset="0"/>
              </a:rPr>
              <a:t>İlk adım olan </a:t>
            </a:r>
            <a:r>
              <a:rPr lang="tr-TR" b="1" dirty="0" smtClean="0">
                <a:solidFill>
                  <a:srgbClr val="FF0000"/>
                </a:solidFill>
                <a:latin typeface="Calibri" panose="020F0502020204030204" pitchFamily="34" charset="0"/>
              </a:rPr>
              <a:t>değiştir ; </a:t>
            </a:r>
            <a:r>
              <a:rPr lang="tr-TR" dirty="0">
                <a:latin typeface="Calibri" panose="020F0502020204030204" pitchFamily="34" charset="0"/>
              </a:rPr>
              <a:t>imkanınız varsa, içinde bulunduğunuz olumsuz durumu değiştirmektedir</a:t>
            </a:r>
            <a:r>
              <a:rPr lang="tr-TR" dirty="0" smtClean="0">
                <a:latin typeface="Calibri" panose="020F0502020204030204" pitchFamily="34" charset="0"/>
              </a:rPr>
              <a:t>.</a:t>
            </a:r>
          </a:p>
          <a:p>
            <a:pPr marL="0" indent="0">
              <a:buNone/>
            </a:pPr>
            <a:r>
              <a:rPr lang="tr-TR" dirty="0">
                <a:latin typeface="Calibri" panose="020F0502020204030204" pitchFamily="34" charset="0"/>
              </a:rPr>
              <a:t/>
            </a:r>
            <a:br>
              <a:rPr lang="tr-TR" dirty="0">
                <a:latin typeface="Calibri" panose="020F0502020204030204" pitchFamily="34" charset="0"/>
              </a:rPr>
            </a:br>
            <a:r>
              <a:rPr lang="tr-TR" dirty="0" smtClean="0">
                <a:latin typeface="Calibri" panose="020F0502020204030204" pitchFamily="34" charset="0"/>
              </a:rPr>
              <a:t>      </a:t>
            </a:r>
            <a:r>
              <a:rPr lang="tr-TR" b="1" dirty="0" smtClean="0">
                <a:solidFill>
                  <a:srgbClr val="FF0000"/>
                </a:solidFill>
                <a:latin typeface="Calibri" panose="020F0502020204030204" pitchFamily="34" charset="0"/>
              </a:rPr>
              <a:t>İkinci </a:t>
            </a:r>
            <a:r>
              <a:rPr lang="tr-TR" b="1" dirty="0">
                <a:solidFill>
                  <a:srgbClr val="FF0000"/>
                </a:solidFill>
                <a:latin typeface="Calibri" panose="020F0502020204030204" pitchFamily="34" charset="0"/>
              </a:rPr>
              <a:t>adım kabul </a:t>
            </a:r>
            <a:r>
              <a:rPr lang="tr-TR" b="1" dirty="0" err="1" smtClean="0">
                <a:solidFill>
                  <a:srgbClr val="FF0000"/>
                </a:solidFill>
                <a:latin typeface="Calibri" panose="020F0502020204030204" pitchFamily="34" charset="0"/>
              </a:rPr>
              <a:t>et’dir</a:t>
            </a:r>
            <a:r>
              <a:rPr lang="tr-TR" dirty="0">
                <a:solidFill>
                  <a:srgbClr val="FF0000"/>
                </a:solidFill>
                <a:latin typeface="Calibri" panose="020F0502020204030204" pitchFamily="34" charset="0"/>
              </a:rPr>
              <a:t>;</a:t>
            </a:r>
            <a:r>
              <a:rPr lang="tr-TR" dirty="0" smtClean="0">
                <a:solidFill>
                  <a:srgbClr val="FF0000"/>
                </a:solidFill>
                <a:latin typeface="Calibri" panose="020F0502020204030204" pitchFamily="34" charset="0"/>
              </a:rPr>
              <a:t> </a:t>
            </a:r>
            <a:r>
              <a:rPr lang="tr-TR" dirty="0">
                <a:latin typeface="Calibri" panose="020F0502020204030204" pitchFamily="34" charset="0"/>
              </a:rPr>
              <a:t>Kontrol edemeyeceğiniz durumlarla karşılaşabilirsiniz. Bu durumda, kontrol edemeyeceğiniz koşulları öfkelenmeden kabul etmeyi ve pozitif </a:t>
            </a:r>
            <a:r>
              <a:rPr lang="tr-TR" dirty="0" smtClean="0">
                <a:latin typeface="Calibri" panose="020F0502020204030204" pitchFamily="34" charset="0"/>
              </a:rPr>
              <a:t>yaklaşımınızı </a:t>
            </a:r>
            <a:r>
              <a:rPr lang="tr-TR" dirty="0">
                <a:latin typeface="Calibri" panose="020F0502020204030204" pitchFamily="34" charset="0"/>
              </a:rPr>
              <a:t>kaybetmemeyi öğrenmelisiniz</a:t>
            </a:r>
            <a:r>
              <a:rPr lang="tr-TR" dirty="0" smtClean="0">
                <a:latin typeface="Calibri" panose="020F0502020204030204" pitchFamily="34" charset="0"/>
              </a:rPr>
              <a:t>.</a:t>
            </a:r>
          </a:p>
        </p:txBody>
      </p:sp>
    </p:spTree>
    <p:extLst>
      <p:ext uri="{BB962C8B-B14F-4D97-AF65-F5344CB8AC3E}">
        <p14:creationId xmlns:p14="http://schemas.microsoft.com/office/powerpoint/2010/main" val="31251434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23528" y="908720"/>
            <a:ext cx="7467600" cy="4873752"/>
          </a:xfrm>
        </p:spPr>
        <p:txBody>
          <a:bodyPr/>
          <a:lstStyle/>
          <a:p>
            <a:pPr marL="0" indent="0">
              <a:buNone/>
            </a:pPr>
            <a:r>
              <a:rPr lang="tr-TR" b="1" dirty="0" smtClean="0">
                <a:latin typeface="Calibri" panose="020F0502020204030204" pitchFamily="34" charset="0"/>
              </a:rPr>
              <a:t>    </a:t>
            </a:r>
            <a:r>
              <a:rPr lang="tr-TR" b="1" dirty="0" smtClean="0">
                <a:solidFill>
                  <a:srgbClr val="FF0000"/>
                </a:solidFill>
                <a:latin typeface="Calibri" panose="020F0502020204030204" pitchFamily="34" charset="0"/>
              </a:rPr>
              <a:t>Üçüncü </a:t>
            </a:r>
            <a:r>
              <a:rPr lang="tr-TR" b="1" dirty="0">
                <a:solidFill>
                  <a:srgbClr val="FF0000"/>
                </a:solidFill>
                <a:latin typeface="Calibri" panose="020F0502020204030204" pitchFamily="34" charset="0"/>
              </a:rPr>
              <a:t>adım, </a:t>
            </a:r>
            <a:r>
              <a:rPr lang="tr-TR" b="1" dirty="0" err="1">
                <a:solidFill>
                  <a:srgbClr val="FF0000"/>
                </a:solidFill>
                <a:latin typeface="Calibri" panose="020F0502020204030204" pitchFamily="34" charset="0"/>
              </a:rPr>
              <a:t>boşver’dir</a:t>
            </a:r>
            <a:r>
              <a:rPr lang="tr-TR" b="1" dirty="0">
                <a:solidFill>
                  <a:srgbClr val="FF0000"/>
                </a:solidFill>
                <a:latin typeface="Calibri" panose="020F0502020204030204" pitchFamily="34" charset="0"/>
              </a:rPr>
              <a:t> </a:t>
            </a:r>
            <a:r>
              <a:rPr lang="tr-TR" b="1" dirty="0">
                <a:latin typeface="Calibri" panose="020F0502020204030204" pitchFamily="34" charset="0"/>
              </a:rPr>
              <a:t>;</a:t>
            </a:r>
            <a:r>
              <a:rPr lang="tr-TR" dirty="0">
                <a:latin typeface="Calibri" panose="020F0502020204030204" pitchFamily="34" charset="0"/>
              </a:rPr>
              <a:t> Boş vermek duygusal, zihinsel ve ruhsal açıdan işe yarayan güçlü bir yöntemdir. Bazı olayları boş vermek ve görmemezlikten gelmek stresten uzak kalmanızı sağlar</a:t>
            </a:r>
            <a:r>
              <a:rPr lang="tr-TR" dirty="0" smtClean="0">
                <a:latin typeface="Calibri" panose="020F0502020204030204" pitchFamily="34" charset="0"/>
              </a:rPr>
              <a:t>.</a:t>
            </a:r>
          </a:p>
          <a:p>
            <a:pPr marL="0" indent="0">
              <a:buNone/>
            </a:pPr>
            <a:r>
              <a:rPr lang="tr-TR" b="1" dirty="0" smtClean="0">
                <a:solidFill>
                  <a:srgbClr val="FF0000"/>
                </a:solidFill>
                <a:latin typeface="Calibri" panose="020F0502020204030204" pitchFamily="34" charset="0"/>
              </a:rPr>
              <a:t>     Dördüncü </a:t>
            </a:r>
            <a:r>
              <a:rPr lang="tr-TR" b="1" dirty="0">
                <a:solidFill>
                  <a:srgbClr val="FF0000"/>
                </a:solidFill>
                <a:latin typeface="Calibri" panose="020F0502020204030204" pitchFamily="34" charset="0"/>
              </a:rPr>
              <a:t>adım ise yaşam tarzını </a:t>
            </a:r>
            <a:r>
              <a:rPr lang="tr-TR" b="1" dirty="0" err="1" smtClean="0">
                <a:solidFill>
                  <a:srgbClr val="FF0000"/>
                </a:solidFill>
                <a:latin typeface="Calibri" panose="020F0502020204030204" pitchFamily="34" charset="0"/>
              </a:rPr>
              <a:t>yönet’tir</a:t>
            </a:r>
            <a:r>
              <a:rPr lang="tr-TR" dirty="0" smtClean="0">
                <a:solidFill>
                  <a:srgbClr val="FF0000"/>
                </a:solidFill>
                <a:latin typeface="Calibri" panose="020F0502020204030204" pitchFamily="34" charset="0"/>
              </a:rPr>
              <a:t> </a:t>
            </a:r>
            <a:r>
              <a:rPr lang="tr-TR" dirty="0" smtClean="0">
                <a:latin typeface="Calibri" panose="020F0502020204030204" pitchFamily="34" charset="0"/>
              </a:rPr>
              <a:t>; </a:t>
            </a:r>
            <a:r>
              <a:rPr lang="tr-TR" dirty="0">
                <a:latin typeface="Calibri" panose="020F0502020204030204" pitchFamily="34" charset="0"/>
              </a:rPr>
              <a:t>Bu adımda egzersiz, diyet, rahatlama ve duygusal destek yoluyla, gelecekte stres oluşturabilecek unsurlarla bu günden mücadele etmeyi sağlar.</a:t>
            </a:r>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2040" y="4365104"/>
            <a:ext cx="2562225" cy="1781175"/>
          </a:xfrm>
          <a:prstGeom prst="rect">
            <a:avLst/>
          </a:prstGeom>
        </p:spPr>
      </p:pic>
    </p:spTree>
    <p:extLst>
      <p:ext uri="{BB962C8B-B14F-4D97-AF65-F5344CB8AC3E}">
        <p14:creationId xmlns:p14="http://schemas.microsoft.com/office/powerpoint/2010/main" val="12210077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chemeClr val="accent1"/>
          </a:solidFill>
        </p:spPr>
        <p:txBody>
          <a:bodyPr/>
          <a:lstStyle/>
          <a:p>
            <a:r>
              <a:rPr lang="tr-TR" dirty="0" smtClean="0">
                <a:solidFill>
                  <a:schemeClr val="tx1"/>
                </a:solidFill>
              </a:rPr>
              <a:t>           Problem çözme tekniği</a:t>
            </a:r>
            <a:endParaRPr lang="tr-TR" dirty="0">
              <a:solidFill>
                <a:schemeClr val="tx1"/>
              </a:solidFill>
            </a:endParaRPr>
          </a:p>
        </p:txBody>
      </p:sp>
      <p:sp>
        <p:nvSpPr>
          <p:cNvPr id="3" name="İçerik Yer Tutucusu 2"/>
          <p:cNvSpPr>
            <a:spLocks noGrp="1"/>
          </p:cNvSpPr>
          <p:nvPr>
            <p:ph sz="quarter" idx="1"/>
          </p:nvPr>
        </p:nvSpPr>
        <p:spPr>
          <a:xfrm>
            <a:off x="457200" y="1772816"/>
            <a:ext cx="7467600" cy="4873752"/>
          </a:xfrm>
        </p:spPr>
        <p:txBody>
          <a:bodyPr/>
          <a:lstStyle/>
          <a:p>
            <a:pPr marL="0" indent="0">
              <a:buNone/>
            </a:pPr>
            <a:r>
              <a:rPr lang="tr-TR" dirty="0" smtClean="0"/>
              <a:t> </a:t>
            </a:r>
            <a:r>
              <a:rPr lang="tr-TR" dirty="0">
                <a:latin typeface="Calibri" panose="020F0502020204030204" pitchFamily="34" charset="0"/>
              </a:rPr>
              <a:t>Problem çözme teknikleri stresle başa </a:t>
            </a:r>
            <a:r>
              <a:rPr lang="tr-TR" dirty="0" smtClean="0">
                <a:latin typeface="Calibri" panose="020F0502020204030204" pitchFamily="34" charset="0"/>
              </a:rPr>
              <a:t>çıkma </a:t>
            </a:r>
            <a:r>
              <a:rPr lang="tr-TR" dirty="0">
                <a:latin typeface="Calibri" panose="020F0502020204030204" pitchFamily="34" charset="0"/>
              </a:rPr>
              <a:t>programlarında, genelde en son aşamada gündeme gelir. </a:t>
            </a:r>
            <a:endParaRPr lang="tr-TR" dirty="0" smtClean="0">
              <a:latin typeface="Calibri" panose="020F0502020204030204" pitchFamily="34" charset="0"/>
            </a:endParaRPr>
          </a:p>
          <a:p>
            <a:pPr marL="0" indent="0">
              <a:buNone/>
            </a:pPr>
            <a:endParaRPr lang="tr-TR" dirty="0" smtClean="0">
              <a:latin typeface="Calibri" panose="020F0502020204030204" pitchFamily="34" charset="0"/>
            </a:endParaRPr>
          </a:p>
          <a:p>
            <a:pPr marL="0" indent="0">
              <a:buNone/>
            </a:pPr>
            <a:r>
              <a:rPr lang="tr-TR" dirty="0" smtClean="0">
                <a:latin typeface="Calibri" panose="020F0502020204030204" pitchFamily="34" charset="0"/>
              </a:rPr>
              <a:t> 1.Problemi saptama</a:t>
            </a:r>
          </a:p>
          <a:p>
            <a:pPr marL="0" indent="0">
              <a:buNone/>
            </a:pPr>
            <a:r>
              <a:rPr lang="tr-TR" dirty="0" smtClean="0">
                <a:latin typeface="Calibri" panose="020F0502020204030204" pitchFamily="34" charset="0"/>
              </a:rPr>
              <a:t> </a:t>
            </a:r>
            <a:r>
              <a:rPr lang="tr-TR" dirty="0">
                <a:latin typeface="Calibri" panose="020F0502020204030204" pitchFamily="34" charset="0"/>
              </a:rPr>
              <a:t>2.Çözüm seçeneklerini gözden </a:t>
            </a:r>
            <a:r>
              <a:rPr lang="tr-TR" dirty="0" smtClean="0">
                <a:latin typeface="Calibri" panose="020F0502020204030204" pitchFamily="34" charset="0"/>
              </a:rPr>
              <a:t>geçirme</a:t>
            </a:r>
          </a:p>
          <a:p>
            <a:pPr marL="0" indent="0">
              <a:buNone/>
            </a:pPr>
            <a:r>
              <a:rPr lang="tr-TR" dirty="0" smtClean="0">
                <a:latin typeface="Calibri" panose="020F0502020204030204" pitchFamily="34" charset="0"/>
              </a:rPr>
              <a:t> </a:t>
            </a:r>
            <a:r>
              <a:rPr lang="tr-TR" dirty="0">
                <a:latin typeface="Calibri" panose="020F0502020204030204" pitchFamily="34" charset="0"/>
              </a:rPr>
              <a:t>3. Bir çözümü </a:t>
            </a:r>
            <a:r>
              <a:rPr lang="tr-TR" dirty="0" smtClean="0">
                <a:latin typeface="Calibri" panose="020F0502020204030204" pitchFamily="34" charset="0"/>
              </a:rPr>
              <a:t>seçme</a:t>
            </a:r>
          </a:p>
          <a:p>
            <a:pPr marL="0" indent="0">
              <a:buNone/>
            </a:pPr>
            <a:r>
              <a:rPr lang="tr-TR" dirty="0" smtClean="0">
                <a:latin typeface="Calibri" panose="020F0502020204030204" pitchFamily="34" charset="0"/>
              </a:rPr>
              <a:t> </a:t>
            </a:r>
            <a:r>
              <a:rPr lang="tr-TR" dirty="0">
                <a:latin typeface="Calibri" panose="020F0502020204030204" pitchFamily="34" charset="0"/>
              </a:rPr>
              <a:t>4. Eyleme geçme </a:t>
            </a:r>
            <a:endParaRPr lang="tr-TR" dirty="0" smtClean="0">
              <a:latin typeface="Calibri" panose="020F0502020204030204" pitchFamily="34" charset="0"/>
            </a:endParaRPr>
          </a:p>
          <a:p>
            <a:pPr marL="0" indent="0">
              <a:buNone/>
            </a:pPr>
            <a:r>
              <a:rPr lang="tr-TR" dirty="0" smtClean="0">
                <a:latin typeface="Calibri" panose="020F0502020204030204" pitchFamily="34" charset="0"/>
              </a:rPr>
              <a:t> 5.Sonuçları </a:t>
            </a:r>
            <a:r>
              <a:rPr lang="tr-TR" dirty="0">
                <a:latin typeface="Calibri" panose="020F0502020204030204" pitchFamily="34" charset="0"/>
              </a:rPr>
              <a:t>değerlendirme</a:t>
            </a:r>
            <a:endParaRPr lang="tr-TR" dirty="0">
              <a:latin typeface="Calibri" panose="020F0502020204030204" pitchFamily="34"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0112" y="2877544"/>
            <a:ext cx="2705100" cy="2664296"/>
          </a:xfrm>
          <a:prstGeom prst="rect">
            <a:avLst/>
          </a:prstGeom>
        </p:spPr>
      </p:pic>
    </p:spTree>
    <p:extLst>
      <p:ext uri="{BB962C8B-B14F-4D97-AF65-F5344CB8AC3E}">
        <p14:creationId xmlns:p14="http://schemas.microsoft.com/office/powerpoint/2010/main" val="23863004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chemeClr val="accent1"/>
          </a:solidFill>
        </p:spPr>
        <p:txBody>
          <a:bodyPr/>
          <a:lstStyle/>
          <a:p>
            <a:r>
              <a:rPr lang="tr-TR" dirty="0" smtClean="0">
                <a:solidFill>
                  <a:schemeClr val="tx1"/>
                </a:solidFill>
              </a:rPr>
              <a:t>    Psikanaliz </a:t>
            </a:r>
            <a:r>
              <a:rPr lang="tr-TR" dirty="0">
                <a:solidFill>
                  <a:schemeClr val="tx1"/>
                </a:solidFill>
              </a:rPr>
              <a:t>ve Dinamik Psikoterapi</a:t>
            </a:r>
          </a:p>
        </p:txBody>
      </p:sp>
      <p:sp>
        <p:nvSpPr>
          <p:cNvPr id="3" name="İçerik Yer Tutucusu 2"/>
          <p:cNvSpPr>
            <a:spLocks noGrp="1"/>
          </p:cNvSpPr>
          <p:nvPr>
            <p:ph sz="quarter" idx="1"/>
          </p:nvPr>
        </p:nvSpPr>
        <p:spPr>
          <a:xfrm>
            <a:off x="4716016" y="2132856"/>
            <a:ext cx="3208784" cy="3024336"/>
          </a:xfrm>
        </p:spPr>
        <p:txBody>
          <a:bodyPr>
            <a:normAutofit fontScale="92500" lnSpcReduction="10000"/>
          </a:bodyPr>
          <a:lstStyle/>
          <a:p>
            <a:r>
              <a:rPr lang="tr-TR" dirty="0" smtClean="0">
                <a:latin typeface="Calibri" panose="020F0502020204030204" pitchFamily="34" charset="0"/>
              </a:rPr>
              <a:t>Ağır </a:t>
            </a:r>
            <a:r>
              <a:rPr lang="tr-TR" dirty="0">
                <a:latin typeface="Calibri" panose="020F0502020204030204" pitchFamily="34" charset="0"/>
              </a:rPr>
              <a:t>stres durumlarında kişinin başına gelenleri kavraması, anlamlandırması ve başa çıkması için </a:t>
            </a:r>
            <a:r>
              <a:rPr lang="tr-TR" dirty="0" smtClean="0">
                <a:latin typeface="Calibri" panose="020F0502020204030204" pitchFamily="34" charset="0"/>
              </a:rPr>
              <a:t>psikanaliz </a:t>
            </a:r>
            <a:r>
              <a:rPr lang="tr-TR" dirty="0">
                <a:latin typeface="Calibri" panose="020F0502020204030204" pitchFamily="34" charset="0"/>
              </a:rPr>
              <a:t>ve psikoterapi gibi tıbbi tedavi yöntemleri kullanılmalıdır.</a:t>
            </a:r>
            <a:endParaRPr lang="tr-TR" dirty="0">
              <a:latin typeface="Calibri" panose="020F0502020204030204" pitchFamily="34"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2050" y="2167333"/>
            <a:ext cx="3028950" cy="2485803"/>
          </a:xfrm>
          <a:prstGeom prst="rect">
            <a:avLst/>
          </a:prstGeom>
        </p:spPr>
      </p:pic>
    </p:spTree>
    <p:extLst>
      <p:ext uri="{BB962C8B-B14F-4D97-AF65-F5344CB8AC3E}">
        <p14:creationId xmlns:p14="http://schemas.microsoft.com/office/powerpoint/2010/main" val="26161607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95536" y="2636912"/>
            <a:ext cx="7467600" cy="3456384"/>
          </a:xfrm>
          <a:solidFill>
            <a:schemeClr val="accent1"/>
          </a:solidFill>
        </p:spPr>
        <p:txBody>
          <a:bodyPr>
            <a:normAutofit/>
          </a:bodyPr>
          <a:lstStyle/>
          <a:p>
            <a:endParaRPr lang="tr-TR" sz="7200" dirty="0" smtClean="0">
              <a:latin typeface="Calibri" panose="020F0502020204030204" pitchFamily="34" charset="0"/>
            </a:endParaRPr>
          </a:p>
          <a:p>
            <a:pPr marL="0" indent="0">
              <a:buNone/>
            </a:pPr>
            <a:r>
              <a:rPr lang="tr-TR" sz="7200" dirty="0" smtClean="0">
                <a:latin typeface="Calibri" panose="020F0502020204030204" pitchFamily="34" charset="0"/>
              </a:rPr>
              <a:t>     TEŞEKKÜRLER </a:t>
            </a:r>
            <a:endParaRPr lang="tr-TR" sz="7200" dirty="0">
              <a:latin typeface="Calibri" panose="020F0502020204030204" pitchFamily="34"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476672"/>
            <a:ext cx="7467600" cy="2016224"/>
          </a:xfrm>
          <a:prstGeom prst="rect">
            <a:avLst/>
          </a:prstGeom>
        </p:spPr>
      </p:pic>
    </p:spTree>
    <p:extLst>
      <p:ext uri="{BB962C8B-B14F-4D97-AF65-F5344CB8AC3E}">
        <p14:creationId xmlns:p14="http://schemas.microsoft.com/office/powerpoint/2010/main" val="4018239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accent1">
              <a:lumMod val="40000"/>
              <a:lumOff val="60000"/>
            </a:schemeClr>
          </a:solidFill>
        </p:spPr>
        <p:txBody>
          <a:bodyPr>
            <a:normAutofit/>
          </a:bodyPr>
          <a:lstStyle/>
          <a:p>
            <a:r>
              <a:rPr lang="tr-TR" sz="3200" b="1" dirty="0" smtClean="0">
                <a:latin typeface="Times New Roman" pitchFamily="18" charset="0"/>
                <a:cs typeface="Times New Roman" pitchFamily="18" charset="0"/>
              </a:rPr>
              <a:t>            STRES BELİRTİLERİ </a:t>
            </a:r>
            <a:endParaRPr lang="tr-TR" sz="3200" b="1" dirty="0">
              <a:latin typeface="Times New Roman" pitchFamily="18" charset="0"/>
              <a:cs typeface="Times New Roman" pitchFamily="18" charset="0"/>
            </a:endParaRPr>
          </a:p>
        </p:txBody>
      </p:sp>
      <p:pic>
        <p:nvPicPr>
          <p:cNvPr id="4" name="3 İçerik Yer Tutucusu" descr="images (5).jpg"/>
          <p:cNvPicPr>
            <a:picLocks noGrp="1" noChangeAspect="1"/>
          </p:cNvPicPr>
          <p:nvPr>
            <p:ph sz="quarter" idx="1"/>
          </p:nvPr>
        </p:nvPicPr>
        <p:blipFill>
          <a:blip r:embed="rId2" cstate="print"/>
          <a:stretch>
            <a:fillRect/>
          </a:stretch>
        </p:blipFill>
        <p:spPr>
          <a:xfrm rot="560693">
            <a:off x="3849482" y="2164183"/>
            <a:ext cx="4176464" cy="2972097"/>
          </a:xfrm>
        </p:spPr>
      </p:pic>
      <p:sp>
        <p:nvSpPr>
          <p:cNvPr id="5" name="4 Metin kutusu"/>
          <p:cNvSpPr txBox="1"/>
          <p:nvPr/>
        </p:nvSpPr>
        <p:spPr>
          <a:xfrm>
            <a:off x="755576" y="2276872"/>
            <a:ext cx="2520280" cy="2031325"/>
          </a:xfrm>
          <a:prstGeom prst="rect">
            <a:avLst/>
          </a:prstGeom>
          <a:noFill/>
        </p:spPr>
        <p:txBody>
          <a:bodyPr wrap="square" rtlCol="0">
            <a:spAutoFit/>
          </a:bodyPr>
          <a:lstStyle/>
          <a:p>
            <a:r>
              <a:rPr lang="tr-TR" dirty="0" smtClean="0"/>
              <a:t>1. Fiziksel Belirtiler</a:t>
            </a:r>
          </a:p>
          <a:p>
            <a:endParaRPr lang="tr-TR" dirty="0" smtClean="0"/>
          </a:p>
          <a:p>
            <a:r>
              <a:rPr lang="tr-TR" dirty="0" smtClean="0"/>
              <a:t>2. Zihinsel Belirtiler</a:t>
            </a:r>
          </a:p>
          <a:p>
            <a:endParaRPr lang="tr-TR" dirty="0" smtClean="0"/>
          </a:p>
          <a:p>
            <a:r>
              <a:rPr lang="tr-TR" dirty="0" smtClean="0"/>
              <a:t>3. Duygusal Belirtiler</a:t>
            </a:r>
          </a:p>
          <a:p>
            <a:endParaRPr lang="tr-TR" dirty="0" smtClean="0"/>
          </a:p>
          <a:p>
            <a:r>
              <a:rPr lang="tr-TR" dirty="0" smtClean="0"/>
              <a:t>4. Sosyal Belirtiler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67544" y="980728"/>
            <a:ext cx="7416824" cy="5472608"/>
          </a:xfrm>
          <a:solidFill>
            <a:schemeClr val="accent1">
              <a:lumMod val="20000"/>
              <a:lumOff val="80000"/>
            </a:schemeClr>
          </a:solidFill>
        </p:spPr>
        <p:txBody>
          <a:bodyPr>
            <a:normAutofit/>
          </a:bodyPr>
          <a:lstStyle/>
          <a:p>
            <a:r>
              <a:rPr lang="tr-TR" sz="1800" dirty="0" smtClean="0">
                <a:latin typeface="Times New Roman" pitchFamily="18" charset="0"/>
                <a:cs typeface="Times New Roman" pitchFamily="18" charset="0"/>
              </a:rPr>
              <a:t>Kalp çarpıntısı, </a:t>
            </a:r>
          </a:p>
          <a:p>
            <a:r>
              <a:rPr lang="tr-TR" sz="1800" dirty="0" smtClean="0">
                <a:latin typeface="Times New Roman" pitchFamily="18" charset="0"/>
                <a:cs typeface="Times New Roman" pitchFamily="18" charset="0"/>
              </a:rPr>
              <a:t>kalp krizi, </a:t>
            </a:r>
          </a:p>
          <a:p>
            <a:r>
              <a:rPr lang="tr-TR" sz="1800" dirty="0" smtClean="0">
                <a:latin typeface="Times New Roman" pitchFamily="18" charset="0"/>
                <a:cs typeface="Times New Roman" pitchFamily="18" charset="0"/>
              </a:rPr>
              <a:t>Kan basıncının artması,</a:t>
            </a:r>
          </a:p>
          <a:p>
            <a:r>
              <a:rPr lang="tr-TR" sz="1800" dirty="0" smtClean="0">
                <a:latin typeface="Times New Roman" pitchFamily="18" charset="0"/>
                <a:cs typeface="Times New Roman" pitchFamily="18" charset="0"/>
              </a:rPr>
              <a:t> Kabızlık veya ishal, </a:t>
            </a:r>
          </a:p>
          <a:p>
            <a:r>
              <a:rPr lang="tr-TR" sz="1800" dirty="0" smtClean="0">
                <a:latin typeface="Times New Roman" pitchFamily="18" charset="0"/>
                <a:cs typeface="Times New Roman" pitchFamily="18" charset="0"/>
              </a:rPr>
              <a:t>Titreme,</a:t>
            </a:r>
          </a:p>
          <a:p>
            <a:r>
              <a:rPr lang="tr-TR" sz="1800" dirty="0" smtClean="0">
                <a:latin typeface="Times New Roman" pitchFamily="18" charset="0"/>
                <a:cs typeface="Times New Roman" pitchFamily="18" charset="0"/>
              </a:rPr>
              <a:t> Kulak çınlaması, </a:t>
            </a:r>
          </a:p>
          <a:p>
            <a:r>
              <a:rPr lang="tr-TR" sz="1800" dirty="0" smtClean="0">
                <a:latin typeface="Times New Roman" pitchFamily="18" charset="0"/>
                <a:cs typeface="Times New Roman" pitchFamily="18" charset="0"/>
              </a:rPr>
              <a:t>Sırt ağrısı, Göğüs ağrısı, Kas spazmı, kas gerilmesi, kramplar, </a:t>
            </a:r>
          </a:p>
          <a:p>
            <a:r>
              <a:rPr lang="tr-TR" sz="1800" dirty="0" smtClean="0">
                <a:latin typeface="Times New Roman" pitchFamily="18" charset="0"/>
                <a:cs typeface="Times New Roman" pitchFamily="18" charset="0"/>
              </a:rPr>
              <a:t>Ellerin ve ayakların buz kesmesi, </a:t>
            </a:r>
          </a:p>
          <a:p>
            <a:r>
              <a:rPr lang="tr-TR" sz="1800" dirty="0" smtClean="0">
                <a:latin typeface="Times New Roman" pitchFamily="18" charset="0"/>
                <a:cs typeface="Times New Roman" pitchFamily="18" charset="0"/>
              </a:rPr>
              <a:t>Deri hastalıkları, döküntüler Ani kilo değişmesi, </a:t>
            </a:r>
          </a:p>
          <a:p>
            <a:r>
              <a:rPr lang="tr-TR" sz="1800" dirty="0" smtClean="0">
                <a:latin typeface="Times New Roman" pitchFamily="18" charset="0"/>
                <a:cs typeface="Times New Roman" pitchFamily="18" charset="0"/>
              </a:rPr>
              <a:t>Kronik yorgunluk, Uykusuzluk, uyanma zorluğu, </a:t>
            </a:r>
          </a:p>
        </p:txBody>
      </p:sp>
      <p:sp>
        <p:nvSpPr>
          <p:cNvPr id="4" name="3 Metin kutusu"/>
          <p:cNvSpPr txBox="1"/>
          <p:nvPr/>
        </p:nvSpPr>
        <p:spPr>
          <a:xfrm>
            <a:off x="2771800" y="260648"/>
            <a:ext cx="3744416" cy="369332"/>
          </a:xfrm>
          <a:prstGeom prst="rect">
            <a:avLst/>
          </a:prstGeom>
          <a:solidFill>
            <a:schemeClr val="accent1">
              <a:lumMod val="40000"/>
              <a:lumOff val="60000"/>
            </a:schemeClr>
          </a:solidFill>
        </p:spPr>
        <p:txBody>
          <a:bodyPr wrap="square" rtlCol="0">
            <a:spAutoFit/>
          </a:bodyPr>
          <a:lstStyle/>
          <a:p>
            <a:r>
              <a:rPr lang="tr-TR" dirty="0" smtClean="0"/>
              <a:t>FİZİKSEL BELİRTİLER</a:t>
            </a:r>
            <a:endParaRPr lang="tr-TR" dirty="0"/>
          </a:p>
        </p:txBody>
      </p:sp>
      <p:sp>
        <p:nvSpPr>
          <p:cNvPr id="2" name="AutoShape 2" descr="Stres Nedir? • Bilgin Karg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a:xfrm>
            <a:off x="457200" y="1600200"/>
            <a:ext cx="4114800" cy="4277072"/>
          </a:xfrm>
        </p:spPr>
        <p:txBody>
          <a:bodyPr>
            <a:normAutofit fontScale="70000" lnSpcReduction="20000"/>
          </a:bodyPr>
          <a:lstStyle/>
          <a:p>
            <a:r>
              <a:rPr lang="tr-TR" dirty="0">
                <a:latin typeface="Times New Roman" pitchFamily="18" charset="0"/>
                <a:cs typeface="Times New Roman" pitchFamily="18" charset="0"/>
              </a:rPr>
              <a:t>Baş ağrıları, migren, El ve ayak parmaklarında hissizlik, </a:t>
            </a:r>
          </a:p>
          <a:p>
            <a:r>
              <a:rPr lang="tr-TR" dirty="0">
                <a:latin typeface="Times New Roman" pitchFamily="18" charset="0"/>
                <a:cs typeface="Times New Roman" pitchFamily="18" charset="0"/>
              </a:rPr>
              <a:t>Çene kasılması veya diş gıcırdatma, El ve ayak parmaklarını aşırı oynatma, </a:t>
            </a:r>
          </a:p>
          <a:p>
            <a:r>
              <a:rPr lang="tr-TR" dirty="0">
                <a:latin typeface="Times New Roman" pitchFamily="18" charset="0"/>
                <a:cs typeface="Times New Roman" pitchFamily="18" charset="0"/>
              </a:rPr>
              <a:t>Tırnak yeme, </a:t>
            </a:r>
          </a:p>
          <a:p>
            <a:r>
              <a:rPr lang="tr-TR" dirty="0">
                <a:latin typeface="Times New Roman" pitchFamily="18" charset="0"/>
                <a:cs typeface="Times New Roman" pitchFamily="18" charset="0"/>
              </a:rPr>
              <a:t>Alkol ve sigara kullanmada artış,</a:t>
            </a:r>
          </a:p>
          <a:p>
            <a:r>
              <a:rPr lang="tr-TR" dirty="0">
                <a:latin typeface="Times New Roman" pitchFamily="18" charset="0"/>
                <a:cs typeface="Times New Roman" pitchFamily="18" charset="0"/>
              </a:rPr>
              <a:t> Alerjiler, </a:t>
            </a:r>
          </a:p>
          <a:p>
            <a:r>
              <a:rPr lang="tr-TR" dirty="0">
                <a:latin typeface="Times New Roman" pitchFamily="18" charset="0"/>
                <a:cs typeface="Times New Roman" pitchFamily="18" charset="0"/>
              </a:rPr>
              <a:t>Başını devamlı öne eğme,</a:t>
            </a:r>
          </a:p>
          <a:p>
            <a:r>
              <a:rPr lang="tr-TR" dirty="0">
                <a:latin typeface="Times New Roman" pitchFamily="18" charset="0"/>
                <a:cs typeface="Times New Roman" pitchFamily="18" charset="0"/>
              </a:rPr>
              <a:t> Aşırı terleme, Boğazda ve ağızda kuruluk, Sinirsel tikler, </a:t>
            </a:r>
          </a:p>
          <a:p>
            <a:r>
              <a:rPr lang="tr-TR" dirty="0">
                <a:latin typeface="Times New Roman" pitchFamily="18" charset="0"/>
                <a:cs typeface="Times New Roman" pitchFamily="18" charset="0"/>
              </a:rPr>
              <a:t>Sık sık idrar yapma, iştahta değişiklik, Nefes kesilmesi, solunum güçlüğü, Baş dönmesi ve bayılma, </a:t>
            </a:r>
          </a:p>
          <a:p>
            <a:r>
              <a:rPr lang="tr-TR" dirty="0">
                <a:latin typeface="Times New Roman" pitchFamily="18" charset="0"/>
                <a:cs typeface="Times New Roman" pitchFamily="18" charset="0"/>
              </a:rPr>
              <a:t>Kazalarda artış, </a:t>
            </a:r>
          </a:p>
          <a:p>
            <a:r>
              <a:rPr lang="tr-TR" dirty="0">
                <a:latin typeface="Times New Roman" pitchFamily="18" charset="0"/>
                <a:cs typeface="Times New Roman" pitchFamily="18" charset="0"/>
              </a:rPr>
              <a:t>Kekeleme fiziksel belirtilerdir. </a:t>
            </a:r>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8024" y="2132856"/>
            <a:ext cx="3312790" cy="2520280"/>
          </a:xfrm>
          <a:prstGeom prst="rect">
            <a:avLst/>
          </a:prstGeom>
        </p:spPr>
      </p:pic>
    </p:spTree>
    <p:extLst>
      <p:ext uri="{BB962C8B-B14F-4D97-AF65-F5344CB8AC3E}">
        <p14:creationId xmlns:p14="http://schemas.microsoft.com/office/powerpoint/2010/main" val="409646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79512" y="1628800"/>
            <a:ext cx="5544616" cy="4752528"/>
          </a:xfrm>
          <a:solidFill>
            <a:schemeClr val="accent1">
              <a:lumMod val="20000"/>
              <a:lumOff val="80000"/>
            </a:schemeClr>
          </a:solidFill>
        </p:spPr>
        <p:txBody>
          <a:bodyPr>
            <a:normAutofit/>
          </a:bodyPr>
          <a:lstStyle/>
          <a:p>
            <a:r>
              <a:rPr lang="tr-TR" sz="1800" dirty="0" smtClean="0">
                <a:latin typeface="Times New Roman" pitchFamily="18" charset="0"/>
                <a:cs typeface="Times New Roman" pitchFamily="18" charset="0"/>
              </a:rPr>
              <a:t>Duyguların hızlı ve sık sık değişmesi,</a:t>
            </a:r>
          </a:p>
          <a:p>
            <a:r>
              <a:rPr lang="tr-TR" sz="1800" dirty="0" smtClean="0">
                <a:latin typeface="Times New Roman" pitchFamily="18" charset="0"/>
                <a:cs typeface="Times New Roman" pitchFamily="18" charset="0"/>
              </a:rPr>
              <a:t> Huzursuzluk duyulması, </a:t>
            </a:r>
          </a:p>
          <a:p>
            <a:r>
              <a:rPr lang="tr-TR" sz="1800" dirty="0" smtClean="0">
                <a:latin typeface="Times New Roman" pitchFamily="18" charset="0"/>
                <a:cs typeface="Times New Roman" pitchFamily="18" charset="0"/>
              </a:rPr>
              <a:t>Kızgınlık, öfke patlamaları, Depresyon, Üzüntü, soğukluk, suçluluk,</a:t>
            </a:r>
          </a:p>
          <a:p>
            <a:r>
              <a:rPr lang="tr-TR" sz="1800" dirty="0" smtClean="0">
                <a:latin typeface="Times New Roman" pitchFamily="18" charset="0"/>
                <a:cs typeface="Times New Roman" pitchFamily="18" charset="0"/>
              </a:rPr>
              <a:t> Sık sık kâbus görme, </a:t>
            </a:r>
          </a:p>
          <a:p>
            <a:r>
              <a:rPr lang="tr-TR" sz="1800" dirty="0" smtClean="0">
                <a:latin typeface="Times New Roman" pitchFamily="18" charset="0"/>
                <a:cs typeface="Times New Roman" pitchFamily="18" charset="0"/>
              </a:rPr>
              <a:t>Sakinleşmeme, Kaygı veya endişe, Ümitsizlik duygusu, özgüven azalması veya güvensizlik hissi, Asabilik, gerginlik, </a:t>
            </a:r>
          </a:p>
          <a:p>
            <a:r>
              <a:rPr lang="tr-TR" sz="1800" dirty="0" smtClean="0">
                <a:latin typeface="Times New Roman" pitchFamily="18" charset="0"/>
                <a:cs typeface="Times New Roman" pitchFamily="18" charset="0"/>
              </a:rPr>
              <a:t>Aşırı ağlama, çabuk ağlama, </a:t>
            </a:r>
          </a:p>
          <a:p>
            <a:r>
              <a:rPr lang="tr-TR" sz="1800" dirty="0" smtClean="0">
                <a:latin typeface="Times New Roman" pitchFamily="18" charset="0"/>
                <a:cs typeface="Times New Roman" pitchFamily="18" charset="0"/>
              </a:rPr>
              <a:t>Sinirsel gülme krizleri, Heyecan duymama, Umutsuzluk, Hastalık kuruntusu, </a:t>
            </a:r>
          </a:p>
          <a:p>
            <a:r>
              <a:rPr lang="tr-TR" sz="1800" dirty="0" smtClean="0">
                <a:latin typeface="Times New Roman" pitchFamily="18" charset="0"/>
                <a:cs typeface="Times New Roman" pitchFamily="18" charset="0"/>
              </a:rPr>
              <a:t>Duygusal olarak tükendiğini hissetme, duyguları ifade edememe, Aşırı hassasiyet Başarısızlık duygusu, tatminsizlik, </a:t>
            </a:r>
            <a:endParaRPr lang="tr-TR" sz="1800" dirty="0">
              <a:latin typeface="Times New Roman" pitchFamily="18" charset="0"/>
              <a:cs typeface="Times New Roman" pitchFamily="18" charset="0"/>
            </a:endParaRPr>
          </a:p>
        </p:txBody>
      </p:sp>
      <p:sp>
        <p:nvSpPr>
          <p:cNvPr id="4" name="3 Metin kutusu"/>
          <p:cNvSpPr txBox="1"/>
          <p:nvPr/>
        </p:nvSpPr>
        <p:spPr>
          <a:xfrm>
            <a:off x="1547664" y="620688"/>
            <a:ext cx="3888432" cy="369332"/>
          </a:xfrm>
          <a:prstGeom prst="rect">
            <a:avLst/>
          </a:prstGeom>
          <a:solidFill>
            <a:schemeClr val="accent1">
              <a:lumMod val="40000"/>
              <a:lumOff val="60000"/>
            </a:schemeClr>
          </a:solidFill>
        </p:spPr>
        <p:txBody>
          <a:bodyPr wrap="square" rtlCol="0">
            <a:spAutoFit/>
          </a:bodyPr>
          <a:lstStyle/>
          <a:p>
            <a:r>
              <a:rPr lang="tr-TR" dirty="0" smtClean="0"/>
              <a:t>DUYGUSAL BELİRTİLER</a:t>
            </a:r>
            <a:endParaRPr lang="tr-TR" dirty="0"/>
          </a:p>
        </p:txBody>
      </p:sp>
      <p:pic>
        <p:nvPicPr>
          <p:cNvPr id="5" name="4 Resim" descr="indir (3).jpg"/>
          <p:cNvPicPr>
            <a:picLocks noChangeAspect="1"/>
          </p:cNvPicPr>
          <p:nvPr/>
        </p:nvPicPr>
        <p:blipFill>
          <a:blip r:embed="rId2" cstate="print"/>
          <a:stretch>
            <a:fillRect/>
          </a:stretch>
        </p:blipFill>
        <p:spPr>
          <a:xfrm rot="20181320">
            <a:off x="5736973" y="475501"/>
            <a:ext cx="2808312" cy="2088232"/>
          </a:xfrm>
          <a:prstGeom prst="rect">
            <a:avLst/>
          </a:prstGeom>
        </p:spPr>
      </p:pic>
      <p:pic>
        <p:nvPicPr>
          <p:cNvPr id="6" name="5 Resim" descr="indir (6).jpg"/>
          <p:cNvPicPr>
            <a:picLocks noChangeAspect="1"/>
          </p:cNvPicPr>
          <p:nvPr/>
        </p:nvPicPr>
        <p:blipFill>
          <a:blip r:embed="rId3" cstate="print"/>
          <a:stretch>
            <a:fillRect/>
          </a:stretch>
        </p:blipFill>
        <p:spPr>
          <a:xfrm rot="1723629">
            <a:off x="6175361" y="3675455"/>
            <a:ext cx="2409825" cy="189547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491880" y="1052736"/>
            <a:ext cx="5256584" cy="4464496"/>
          </a:xfrm>
        </p:spPr>
        <p:txBody>
          <a:bodyPr>
            <a:normAutofit/>
          </a:bodyPr>
          <a:lstStyle/>
          <a:p>
            <a:r>
              <a:rPr lang="tr-TR" sz="1800" dirty="0" smtClean="0">
                <a:latin typeface="Times New Roman" pitchFamily="18" charset="0"/>
                <a:cs typeface="Times New Roman" pitchFamily="18" charset="0"/>
              </a:rPr>
              <a:t>Sık sık hafıza kaybı, unutkanlık, </a:t>
            </a:r>
          </a:p>
          <a:p>
            <a:r>
              <a:rPr lang="tr-TR" sz="1800" dirty="0" smtClean="0">
                <a:latin typeface="Times New Roman" pitchFamily="18" charset="0"/>
                <a:cs typeface="Times New Roman" pitchFamily="18" charset="0"/>
              </a:rPr>
              <a:t>Düşüncelerin zihne hücum etmesi, zihin karışıklığı, </a:t>
            </a:r>
          </a:p>
          <a:p>
            <a:r>
              <a:rPr lang="tr-TR" sz="1800" dirty="0" smtClean="0">
                <a:latin typeface="Times New Roman" pitchFamily="18" charset="0"/>
                <a:cs typeface="Times New Roman" pitchFamily="18" charset="0"/>
              </a:rPr>
              <a:t>Konsantrasyon ve karar vermede güçlük, </a:t>
            </a:r>
          </a:p>
          <a:p>
            <a:r>
              <a:rPr lang="tr-TR" sz="1800" dirty="0" smtClean="0">
                <a:latin typeface="Times New Roman" pitchFamily="18" charset="0"/>
                <a:cs typeface="Times New Roman" pitchFamily="18" charset="0"/>
              </a:rPr>
              <a:t>İlgisizlik, </a:t>
            </a:r>
          </a:p>
          <a:p>
            <a:r>
              <a:rPr lang="tr-TR" sz="1800" dirty="0" smtClean="0">
                <a:latin typeface="Times New Roman" pitchFamily="18" charset="0"/>
                <a:cs typeface="Times New Roman" pitchFamily="18" charset="0"/>
              </a:rPr>
              <a:t>Can sıkıntısı, </a:t>
            </a:r>
          </a:p>
          <a:p>
            <a:r>
              <a:rPr lang="tr-TR" sz="1800" dirty="0" smtClean="0">
                <a:latin typeface="Times New Roman" pitchFamily="18" charset="0"/>
                <a:cs typeface="Times New Roman" pitchFamily="18" charset="0"/>
              </a:rPr>
              <a:t>Devamlı olumsuz, bencilce konuşmalar yapma,</a:t>
            </a:r>
          </a:p>
          <a:p>
            <a:r>
              <a:rPr lang="tr-TR" sz="1800" dirty="0" smtClean="0">
                <a:latin typeface="Times New Roman" pitchFamily="18" charset="0"/>
                <a:cs typeface="Times New Roman" pitchFamily="18" charset="0"/>
              </a:rPr>
              <a:t> Hüküm vermede güçlük çekme, </a:t>
            </a:r>
          </a:p>
          <a:p>
            <a:r>
              <a:rPr lang="tr-TR" sz="1800" dirty="0" smtClean="0">
                <a:latin typeface="Times New Roman" pitchFamily="18" charset="0"/>
                <a:cs typeface="Times New Roman" pitchFamily="18" charset="0"/>
              </a:rPr>
              <a:t>Karamsarlık,</a:t>
            </a:r>
          </a:p>
          <a:p>
            <a:r>
              <a:rPr lang="tr-TR" sz="1800" dirty="0" smtClean="0">
                <a:latin typeface="Times New Roman" pitchFamily="18" charset="0"/>
                <a:cs typeface="Times New Roman" pitchFamily="18" charset="0"/>
              </a:rPr>
              <a:t> Korkular, fobiler</a:t>
            </a:r>
          </a:p>
          <a:p>
            <a:r>
              <a:rPr lang="tr-TR" sz="1800" dirty="0" smtClean="0">
                <a:latin typeface="Times New Roman" pitchFamily="18" charset="0"/>
                <a:cs typeface="Times New Roman" pitchFamily="18" charset="0"/>
              </a:rPr>
              <a:t> Mizah anlayışı kaybı, </a:t>
            </a:r>
          </a:p>
          <a:p>
            <a:r>
              <a:rPr lang="tr-TR" sz="1800" dirty="0" smtClean="0">
                <a:latin typeface="Times New Roman" pitchFamily="18" charset="0"/>
                <a:cs typeface="Times New Roman" pitchFamily="18" charset="0"/>
              </a:rPr>
              <a:t>Aşırı derecede hayal kurma,</a:t>
            </a:r>
          </a:p>
          <a:p>
            <a:r>
              <a:rPr lang="tr-TR" sz="1800" dirty="0" smtClean="0">
                <a:latin typeface="Times New Roman" pitchFamily="18" charset="0"/>
                <a:cs typeface="Times New Roman" pitchFamily="18" charset="0"/>
              </a:rPr>
              <a:t> İntihar etme düşüncesi  </a:t>
            </a:r>
            <a:endParaRPr lang="tr-TR" sz="1800" dirty="0">
              <a:latin typeface="Times New Roman" pitchFamily="18" charset="0"/>
              <a:cs typeface="Times New Roman" pitchFamily="18" charset="0"/>
            </a:endParaRPr>
          </a:p>
        </p:txBody>
      </p:sp>
      <p:sp>
        <p:nvSpPr>
          <p:cNvPr id="4" name="3 Metin kutusu"/>
          <p:cNvSpPr txBox="1"/>
          <p:nvPr/>
        </p:nvSpPr>
        <p:spPr>
          <a:xfrm>
            <a:off x="1979712" y="404664"/>
            <a:ext cx="4032448" cy="369332"/>
          </a:xfrm>
          <a:prstGeom prst="rect">
            <a:avLst/>
          </a:prstGeom>
          <a:solidFill>
            <a:schemeClr val="accent3">
              <a:lumMod val="20000"/>
              <a:lumOff val="80000"/>
            </a:schemeClr>
          </a:solidFill>
        </p:spPr>
        <p:txBody>
          <a:bodyPr wrap="square" rtlCol="0">
            <a:spAutoFit/>
          </a:bodyPr>
          <a:lstStyle/>
          <a:p>
            <a:r>
              <a:rPr lang="tr-TR" dirty="0" smtClean="0"/>
              <a:t>ZİHİNSEL BELİRTİLER</a:t>
            </a:r>
            <a:endParaRPr lang="tr-TR" dirty="0"/>
          </a:p>
        </p:txBody>
      </p:sp>
      <p:pic>
        <p:nvPicPr>
          <p:cNvPr id="5" name="4 Resim" descr="images (1).jpg"/>
          <p:cNvPicPr>
            <a:picLocks noChangeAspect="1"/>
          </p:cNvPicPr>
          <p:nvPr/>
        </p:nvPicPr>
        <p:blipFill>
          <a:blip r:embed="rId2" cstate="print"/>
          <a:stretch>
            <a:fillRect/>
          </a:stretch>
        </p:blipFill>
        <p:spPr>
          <a:xfrm rot="20480933">
            <a:off x="432127" y="1661502"/>
            <a:ext cx="2790825" cy="2038104"/>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266</TotalTime>
  <Words>1478</Words>
  <Application>Microsoft Office PowerPoint</Application>
  <PresentationFormat>Ekran Gösterisi (4:3)</PresentationFormat>
  <Paragraphs>256</Paragraphs>
  <Slides>48</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48</vt:i4>
      </vt:variant>
    </vt:vector>
  </HeadingPairs>
  <TitlesOfParts>
    <vt:vector size="57" baseType="lpstr">
      <vt:lpstr>Arial</vt:lpstr>
      <vt:lpstr>Bell MT</vt:lpstr>
      <vt:lpstr>Berlin Sans FB</vt:lpstr>
      <vt:lpstr>Calibri</vt:lpstr>
      <vt:lpstr>Century Schoolbook</vt:lpstr>
      <vt:lpstr>Times New Roman</vt:lpstr>
      <vt:lpstr>Wingdings</vt:lpstr>
      <vt:lpstr>Wingdings 2</vt:lpstr>
      <vt:lpstr>Cumba</vt:lpstr>
      <vt:lpstr>STRES VE BAŞ ETME BECERİLERİ </vt:lpstr>
      <vt:lpstr>STRES NEDİR?</vt:lpstr>
      <vt:lpstr>STRES NE DEĞİLDİR?</vt:lpstr>
      <vt:lpstr>PowerPoint Sunusu</vt:lpstr>
      <vt:lpstr>            STRES BELİRTİLERİ </vt:lpstr>
      <vt:lpstr>PowerPoint Sunusu</vt:lpstr>
      <vt:lpstr>PowerPoint Sunusu</vt:lpstr>
      <vt:lpstr>PowerPoint Sunusu</vt:lpstr>
      <vt:lpstr>PowerPoint Sunusu</vt:lpstr>
      <vt:lpstr>PowerPoint Sunusu</vt:lpstr>
      <vt:lpstr>             STRES AŞAMALARI</vt:lpstr>
      <vt:lpstr>                 Stres çeşitleri</vt:lpstr>
      <vt:lpstr>NELER STRESE SEBEP OLUR?</vt:lpstr>
      <vt:lpstr>PowerPoint Sunusu</vt:lpstr>
      <vt:lpstr>PowerPoint Sunusu</vt:lpstr>
      <vt:lpstr>PowerPoint Sunusu</vt:lpstr>
      <vt:lpstr>PowerPoint Sunusu</vt:lpstr>
      <vt:lpstr>Stres altında insanların yaptığı en sık yanlışlar</vt:lpstr>
      <vt:lpstr>Strese yol açan yanlış inanışlar </vt:lpstr>
      <vt:lpstr>PowerPoint Sunusu</vt:lpstr>
      <vt:lpstr>PowerPoint Sunusu</vt:lpstr>
      <vt:lpstr>              STRES VE KİŞİLİK</vt:lpstr>
      <vt:lpstr>PowerPoint Sunusu</vt:lpstr>
      <vt:lpstr>PowerPoint Sunusu</vt:lpstr>
      <vt:lpstr>PowerPoint Sunusu</vt:lpstr>
      <vt:lpstr>STRESLE BAŞA ÇIKMADA ETKİLİ OLMAYAN YOLLAR</vt:lpstr>
      <vt:lpstr>MADDE BAĞIMLILIĞI</vt:lpstr>
      <vt:lpstr>AŞIRI YEMEK YEME</vt:lpstr>
      <vt:lpstr>KONTROLSÜZ ALIŞVERİŞ</vt:lpstr>
      <vt:lpstr> İçe Kapanma </vt:lpstr>
      <vt:lpstr>Aşırı Tepki Gösterme</vt:lpstr>
      <vt:lpstr>BİRİKTİRME</vt:lpstr>
      <vt:lpstr>PowerPoint Sunusu</vt:lpstr>
      <vt:lpstr>Doğru nefes al!!!</vt:lpstr>
      <vt:lpstr>Kendimizi zinde ve rahat hissedebilm ek için tipik bir gevşeme tekniğindeki adımlar şöyledir:</vt:lpstr>
      <vt:lpstr>PowerPoint Sunusu</vt:lpstr>
      <vt:lpstr>         Olumlu hayal kur!!!</vt:lpstr>
      <vt:lpstr>Karar vermekten kaçınma!!!</vt:lpstr>
      <vt:lpstr>Zamanı Verimli Kullanmayı Öğren!!!</vt:lpstr>
      <vt:lpstr>Kendinle İlgili Olumlu Yargıları Güçlendir!!!</vt:lpstr>
      <vt:lpstr>      Kişisel Bakıma Önem Ver!!!</vt:lpstr>
      <vt:lpstr>             Kendine Zaman Ayır!!! </vt:lpstr>
      <vt:lpstr>              Hayır demeyi öğren!!!</vt:lpstr>
      <vt:lpstr>Stres Yönetiminde DKBY (Değiştir-Kabul et- Boşver- Yaşam tarzını yönet) </vt:lpstr>
      <vt:lpstr>PowerPoint Sunusu</vt:lpstr>
      <vt:lpstr>           Problem çözme tekniği</vt:lpstr>
      <vt:lpstr>    Psikanaliz ve Dinamik Psikoterapi</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 VE BAŞ ETME BECERİLERİ </dc:title>
  <cp:lastModifiedBy>FUJİTSU</cp:lastModifiedBy>
  <cp:revision>32</cp:revision>
  <dcterms:modified xsi:type="dcterms:W3CDTF">2021-03-22T11:37:38Z</dcterms:modified>
</cp:coreProperties>
</file>