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Clear Sans Regular" charset="1" panose="020B0503030202020304"/>
      <p:regular r:id="rId16"/>
    </p:embeddedFont>
    <p:embeddedFont>
      <p:font typeface="Clear Sans Regular Bold" charset="1" panose="020B0603030202020304"/>
      <p:regular r:id="rId17"/>
    </p:embeddedFont>
    <p:embeddedFont>
      <p:font typeface="Clear Sans Regular Italics" charset="1" panose="020B0503030202090304"/>
      <p:regular r:id="rId18"/>
    </p:embeddedFont>
    <p:embeddedFont>
      <p:font typeface="Clear Sans Regular Bold Italics" charset="1" panose="020B0603030202090304"/>
      <p:regular r:id="rId19"/>
    </p:embeddedFont>
    <p:embeddedFont>
      <p:font typeface="Now" charset="1" panose="00000500000000000000"/>
      <p:regular r:id="rId20"/>
    </p:embeddedFont>
    <p:embeddedFont>
      <p:font typeface="Now Bold" charset="1" panose="00000600000000000000"/>
      <p:regular r:id="rId21"/>
    </p:embeddedFont>
    <p:embeddedFont>
      <p:font typeface="Paytone One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slides/slide8.xml" Type="http://schemas.openxmlformats.org/officeDocument/2006/relationships/slide"/><Relationship Id="rId31" Target="slides/slide9.xml" Type="http://schemas.openxmlformats.org/officeDocument/2006/relationships/slide"/><Relationship Id="rId32" Target="slides/slide10.xml" Type="http://schemas.openxmlformats.org/officeDocument/2006/relationships/slide"/><Relationship Id="rId33" Target="slides/slide11.xml" Type="http://schemas.openxmlformats.org/officeDocument/2006/relationships/slide"/><Relationship Id="rId34" Target="slides/slide12.xml" Type="http://schemas.openxmlformats.org/officeDocument/2006/relationships/slide"/><Relationship Id="rId35" Target="slides/slide13.xml" Type="http://schemas.openxmlformats.org/officeDocument/2006/relationships/slide"/><Relationship Id="rId36" Target="slides/slide14.xml" Type="http://schemas.openxmlformats.org/officeDocument/2006/relationships/slide"/><Relationship Id="rId37" Target="slides/slide15.xml" Type="http://schemas.openxmlformats.org/officeDocument/2006/relationships/slide"/><Relationship Id="rId38" Target="slides/slide16.xml" Type="http://schemas.openxmlformats.org/officeDocument/2006/relationships/slide"/><Relationship Id="rId39" Target="slides/slide17.xml" Type="http://schemas.openxmlformats.org/officeDocument/2006/relationships/slide"/><Relationship Id="rId4" Target="theme/theme1.xml" Type="http://schemas.openxmlformats.org/officeDocument/2006/relationships/theme"/><Relationship Id="rId40" Target="slides/slide18.xml" Type="http://schemas.openxmlformats.org/officeDocument/2006/relationships/slide"/><Relationship Id="rId41" Target="slides/slide19.xml" Type="http://schemas.openxmlformats.org/officeDocument/2006/relationships/slide"/><Relationship Id="rId42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sv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svg" Type="http://schemas.openxmlformats.org/officeDocument/2006/relationships/image"/><Relationship Id="rId3" Target="../media/image21.sv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svg" Type="http://schemas.openxmlformats.org/officeDocument/2006/relationships/image"/><Relationship Id="rId3" Target="../media/image3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sv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sv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sv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BD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59181" y="7031334"/>
            <a:ext cx="6511333" cy="65113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BDC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956080" y="7139711"/>
            <a:ext cx="6294579" cy="6294579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BD4AB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2576744" y="839065"/>
            <a:ext cx="13220396" cy="661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1"/>
              </a:lnSpc>
            </a:pPr>
            <a:r>
              <a:rPr lang="en-US" sz="6001" spc="300">
                <a:solidFill>
                  <a:srgbClr val="F5F5EF"/>
                </a:solidFill>
                <a:latin typeface="Montserrat Classic Bold"/>
              </a:rPr>
              <a:t>ŞEHİTKAMİL H.L.Ş REHBERLİK </a:t>
            </a:r>
          </a:p>
          <a:p>
            <a:pPr algn="ctr">
              <a:lnSpc>
                <a:spcPts val="5821"/>
              </a:lnSpc>
            </a:pPr>
            <a:r>
              <a:rPr lang="en-US" sz="6001" spc="300">
                <a:solidFill>
                  <a:srgbClr val="F5F5EF"/>
                </a:solidFill>
                <a:latin typeface="Montserrat Classic Bold"/>
              </a:rPr>
              <a:t>VE </a:t>
            </a:r>
          </a:p>
          <a:p>
            <a:pPr algn="ctr">
              <a:lnSpc>
                <a:spcPts val="5821"/>
              </a:lnSpc>
            </a:pPr>
            <a:r>
              <a:rPr lang="en-US" sz="6001" spc="300">
                <a:solidFill>
                  <a:srgbClr val="F5F5EF"/>
                </a:solidFill>
                <a:latin typeface="Montserrat Classic Bold"/>
              </a:rPr>
              <a:t>ARAŞTIRMA MERKEZİ</a:t>
            </a:r>
          </a:p>
          <a:p>
            <a:pPr>
              <a:lnSpc>
                <a:spcPts val="5821"/>
              </a:lnSpc>
            </a:pPr>
          </a:p>
          <a:p>
            <a:pPr>
              <a:lnSpc>
                <a:spcPts val="5821"/>
              </a:lnSpc>
            </a:pPr>
          </a:p>
          <a:p>
            <a:pPr>
              <a:lnSpc>
                <a:spcPts val="5821"/>
              </a:lnSpc>
            </a:pPr>
          </a:p>
          <a:p>
            <a:pPr>
              <a:lnSpc>
                <a:spcPts val="8440"/>
              </a:lnSpc>
            </a:pPr>
            <a:r>
              <a:rPr lang="en-US" sz="12644" spc="632">
                <a:solidFill>
                  <a:srgbClr val="F5F5EF"/>
                </a:solidFill>
                <a:latin typeface="Montserrat Classic Bold"/>
              </a:rPr>
              <a:t>OLUMLU DAVRANIŞ GELİŞTİRME 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1209" y="715240"/>
            <a:ext cx="2385535" cy="244148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697538" y="715240"/>
            <a:ext cx="2385535" cy="2441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2113" y="-173898"/>
            <a:ext cx="15987187" cy="8794023"/>
            <a:chOff x="0" y="0"/>
            <a:chExt cx="21316249" cy="1172536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07463"/>
              <a:ext cx="18489156" cy="11290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0"/>
                </a:lnSpc>
              </a:pPr>
              <a:r>
                <a:rPr lang="en-US" sz="5100" spc="612">
                  <a:solidFill>
                    <a:srgbClr val="5A4594"/>
                  </a:solidFill>
                  <a:latin typeface="Montserrat Light"/>
                </a:rPr>
                <a:t>SINIF IÇERISINDE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37176"/>
              <a:ext cx="18489156" cy="9288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ETKILEŞIMLI TAHTAYI AMACINA UYGUN</a:t>
              </a: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latin typeface="Montserrat Light"/>
                </a:rPr>
                <a:t>KULLANIRIM.</a:t>
              </a:r>
            </a:p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SINIFIMI TEMIZ TUTARIM.</a:t>
              </a:r>
            </a:p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SINIF ARAÇ GEREÇLERINI VE EŞYALARINI</a:t>
              </a: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latin typeface="Montserrat Light"/>
                </a:rPr>
                <a:t>KORURUM.</a:t>
              </a:r>
            </a:p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OTURMA DÜZENINE RIAYET EDERIM.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8100"/>
              <a:ext cx="21316249" cy="868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95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1C5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58136"/>
            <a:ext cx="16805487" cy="9354256"/>
            <a:chOff x="0" y="0"/>
            <a:chExt cx="22407316" cy="124723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48648"/>
              <a:ext cx="21018521" cy="10923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Geçişlerde yürüme için ayrılan alanı takip ederim.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Oyun oynarken, çevremdekilerin güvenliğine dikkat ederim.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Çöpümü çöp kutusuna atarım.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Okul eşya ve malzemelerini korurum.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7625"/>
              <a:ext cx="22407316" cy="1270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14"/>
                </a:lnSpc>
              </a:pPr>
              <a:r>
                <a:rPr lang="en-US" sz="6499" spc="324">
                  <a:solidFill>
                    <a:srgbClr val="5A4594"/>
                  </a:solidFill>
                  <a:latin typeface="Montserrat Classic Bold"/>
                </a:rPr>
                <a:t>BAHÇEDE 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64198" y="-232065"/>
            <a:ext cx="4495102" cy="44951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81C5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58136"/>
            <a:ext cx="16805487" cy="9354256"/>
            <a:chOff x="0" y="0"/>
            <a:chExt cx="22407316" cy="124723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48648"/>
              <a:ext cx="21018521" cy="10923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Tören alanına zamanında gelirim.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Düzenli sıra olurum.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Nöbetçi öğretmenin yöner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g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e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l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e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r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i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n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e 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u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yar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ım.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Grup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 o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yu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n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l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a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rı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na 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katılırım.</a:t>
              </a: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6560"/>
                </a:lnSpc>
                <a:spcBef>
                  <a:spcPct val="0"/>
                </a:spcBef>
              </a:pPr>
              <a:r>
                <a:rPr lang="en-US" sz="4100" spc="82" u="none">
                  <a:solidFill>
                    <a:srgbClr val="1D242C"/>
                  </a:solidFill>
                  <a:sym typeface="Clear Sans Regular"/>
                </a:rPr>
                <a:t>Öğr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et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me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n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l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eri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m v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e 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arkadaşlarımla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 s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elamlaşırım</a:t>
              </a:r>
              <a:r>
                <a:rPr lang="en-US" sz="4100" spc="82" u="none">
                  <a:solidFill>
                    <a:srgbClr val="1D242C"/>
                  </a:solidFill>
                  <a:latin typeface="Clear Sans Regular"/>
                </a:rPr>
                <a:t>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7625"/>
              <a:ext cx="22407316" cy="1270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14"/>
                </a:lnSpc>
              </a:pPr>
              <a:r>
                <a:rPr lang="en-US" sz="6499" spc="324">
                  <a:solidFill>
                    <a:srgbClr val="5A4594"/>
                  </a:solidFill>
                  <a:latin typeface="Montserrat Classic Bold"/>
                </a:rPr>
                <a:t>BAHÇEDE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3ABD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7701" y="727689"/>
            <a:ext cx="5740718" cy="8642371"/>
            <a:chOff x="0" y="0"/>
            <a:chExt cx="7654290" cy="1152316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5690"/>
              <a:ext cx="7654290" cy="10567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9"/>
                </a:lnSpc>
                <a:spcBef>
                  <a:spcPct val="0"/>
                </a:spcBef>
              </a:pPr>
              <a:r>
                <a:rPr lang="en-US" sz="3312" spc="66">
                  <a:solidFill>
                    <a:srgbClr val="F5F5EF"/>
                  </a:solidFill>
                  <a:sym typeface="Clear Sans Regular"/>
                </a:rPr>
                <a:t>A</a:t>
              </a:r>
              <a:r>
                <a:rPr lang="en-US" sz="3312" spc="66" u="none">
                  <a:solidFill>
                    <a:srgbClr val="F5F5EF"/>
                  </a:solidFill>
                  <a:latin typeface="Clear Sans Regular"/>
                </a:rPr>
                <a:t>rkadaşlarıma ve görevlilere nazik davranırım.</a:t>
              </a:r>
            </a:p>
            <a:p>
              <a:pPr algn="ctr" marL="0" indent="0" lvl="0">
                <a:lnSpc>
                  <a:spcPts val="5299"/>
                </a:lnSpc>
                <a:spcBef>
                  <a:spcPct val="0"/>
                </a:spcBef>
              </a:pPr>
              <a:r>
                <a:rPr lang="en-US" sz="3312" spc="66" u="none">
                  <a:solidFill>
                    <a:srgbClr val="F5F5EF"/>
                  </a:solidFill>
                  <a:sym typeface="Clear Sans Regular"/>
                </a:rPr>
                <a:t>Alışveriş yaparken sıramı beklerim.</a:t>
              </a:r>
            </a:p>
            <a:p>
              <a:pPr algn="ctr" marL="0" indent="0" lvl="0">
                <a:lnSpc>
                  <a:spcPts val="5299"/>
                </a:lnSpc>
                <a:spcBef>
                  <a:spcPct val="0"/>
                </a:spcBef>
              </a:pPr>
              <a:r>
                <a:rPr lang="en-US" sz="3312" spc="66" u="none">
                  <a:solidFill>
                    <a:srgbClr val="F5F5EF"/>
                  </a:solidFill>
                  <a:sym typeface="Clear Sans Regular"/>
                </a:rPr>
                <a:t>Alçak sesle konuşurum.</a:t>
              </a:r>
            </a:p>
            <a:p>
              <a:pPr algn="ctr" marL="0" indent="0" lvl="0">
                <a:lnSpc>
                  <a:spcPts val="5299"/>
                </a:lnSpc>
                <a:spcBef>
                  <a:spcPct val="0"/>
                </a:spcBef>
              </a:pPr>
              <a:r>
                <a:rPr lang="en-US" sz="3312" spc="66" u="none">
                  <a:solidFill>
                    <a:srgbClr val="F5F5EF"/>
                  </a:solidFill>
                  <a:sym typeface="Clear Sans Regular"/>
                </a:rPr>
                <a:t>Çöpümü çöp kutusuna atarım.</a:t>
              </a:r>
            </a:p>
            <a:p>
              <a:pPr algn="ctr" marL="0" indent="0" lvl="0">
                <a:lnSpc>
                  <a:spcPts val="5299"/>
                </a:lnSpc>
                <a:spcBef>
                  <a:spcPct val="0"/>
                </a:spcBef>
              </a:pPr>
              <a:r>
                <a:rPr lang="en-US" sz="3312" spc="66" u="none">
                  <a:solidFill>
                    <a:srgbClr val="F5F5EF"/>
                  </a:solidFill>
                  <a:sym typeface="Clear Sans Regular"/>
                </a:rPr>
                <a:t>Masa ve sandalyemi düzenli bırakırım.</a:t>
              </a:r>
            </a:p>
            <a:p>
              <a:pPr algn="ctr" marL="0" indent="0" lvl="0">
                <a:lnSpc>
                  <a:spcPts val="5299"/>
                </a:lnSpc>
                <a:spcBef>
                  <a:spcPct val="0"/>
                </a:spcBef>
              </a:pPr>
              <a:r>
                <a:rPr lang="en-US" sz="3312" spc="66" u="none">
                  <a:solidFill>
                    <a:srgbClr val="F5F5EF"/>
                  </a:solidFill>
                  <a:sym typeface="Clear Sans Regular"/>
                </a:rPr>
                <a:t>Kantini zamanında terk ederim.</a:t>
              </a:r>
            </a:p>
            <a:p>
              <a:pPr algn="ctr" marL="0" indent="0" lvl="0">
                <a:lnSpc>
                  <a:spcPts val="5299"/>
                </a:lnSpc>
                <a:spcBef>
                  <a:spcPct val="0"/>
                </a:spcBef>
              </a:pPr>
              <a:r>
                <a:rPr lang="en-US" sz="3312" spc="66" u="none">
                  <a:solidFill>
                    <a:srgbClr val="F5F5EF"/>
                  </a:solidFill>
                  <a:sym typeface="Clear Sans Regular"/>
                </a:rPr>
                <a:t>Masamı paylaşırım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666336" y="28575"/>
              <a:ext cx="4321618" cy="687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14"/>
                </a:lnSpc>
              </a:pPr>
              <a:r>
                <a:rPr lang="en-US" sz="3616" spc="180">
                  <a:solidFill>
                    <a:srgbClr val="F5E753"/>
                  </a:solidFill>
                  <a:latin typeface="Montserrat Classic Bold"/>
                </a:rPr>
                <a:t>KANTINDE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0552" y="839449"/>
            <a:ext cx="5466896" cy="8359185"/>
            <a:chOff x="0" y="0"/>
            <a:chExt cx="7289194" cy="11145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866099"/>
              <a:ext cx="7289194" cy="10279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702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6702"/>
                </a:lnSpc>
                <a:spcBef>
                  <a:spcPct val="0"/>
                </a:spcBef>
              </a:pPr>
              <a:r>
                <a:rPr lang="en-US" sz="4189" spc="83" u="none">
                  <a:solidFill>
                    <a:srgbClr val="F5F5EF"/>
                  </a:solidFill>
                  <a:sym typeface="Clear Sans Regular"/>
                </a:rPr>
                <a:t>Sessiz çalışırım.</a:t>
              </a:r>
            </a:p>
            <a:p>
              <a:pPr algn="ctr" marL="0" indent="0" lvl="0">
                <a:lnSpc>
                  <a:spcPts val="6702"/>
                </a:lnSpc>
                <a:spcBef>
                  <a:spcPct val="0"/>
                </a:spcBef>
              </a:pPr>
              <a:r>
                <a:rPr lang="en-US" sz="4189" spc="83" u="none">
                  <a:solidFill>
                    <a:srgbClr val="F5F5EF"/>
                  </a:solidFill>
                  <a:sym typeface="Clear Sans Regular"/>
                </a:rPr>
                <a:t>Kitapları ve eşyaları korurum.</a:t>
              </a:r>
            </a:p>
            <a:p>
              <a:pPr algn="ctr" marL="0" indent="0" lvl="0">
                <a:lnSpc>
                  <a:spcPts val="7175"/>
                </a:lnSpc>
                <a:spcBef>
                  <a:spcPct val="0"/>
                </a:spcBef>
              </a:pPr>
              <a:r>
                <a:rPr lang="en-US" sz="4484" spc="89" u="none">
                  <a:solidFill>
                    <a:srgbClr val="F5F5EF"/>
                  </a:solidFill>
                  <a:sym typeface="Clear Sans Regular"/>
                </a:rPr>
                <a:t>Aldığım kitapları vaktinde teslim ederim.</a:t>
              </a:r>
            </a:p>
            <a:p>
              <a:pPr algn="ctr" marL="0" indent="0" lvl="0">
                <a:lnSpc>
                  <a:spcPts val="6702"/>
                </a:lnSpc>
                <a:spcBef>
                  <a:spcPct val="0"/>
                </a:spcBef>
              </a:pPr>
              <a:r>
                <a:rPr lang="en-US" sz="4189" spc="83" u="none">
                  <a:solidFill>
                    <a:srgbClr val="F5F5EF"/>
                  </a:solidFill>
                  <a:sym typeface="Clear Sans Regular"/>
                </a:rPr>
                <a:t>Düzenli ve temiz tutarım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586855" y="19050"/>
              <a:ext cx="4115484" cy="6631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22"/>
                </a:lnSpc>
              </a:pPr>
              <a:r>
                <a:rPr lang="en-US" sz="3443" spc="172">
                  <a:solidFill>
                    <a:srgbClr val="F5E753"/>
                  </a:solidFill>
                  <a:latin typeface="Montserrat Classic Bold"/>
                </a:rPr>
                <a:t>KÜTÜPHANE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435205" y="839449"/>
            <a:ext cx="5180620" cy="8901233"/>
            <a:chOff x="0" y="0"/>
            <a:chExt cx="6907493" cy="1186831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843304"/>
              <a:ext cx="6907493" cy="110250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516"/>
                </a:lnSpc>
                <a:spcBef>
                  <a:spcPct val="0"/>
                </a:spcBef>
              </a:pPr>
              <a:r>
                <a:rPr lang="en-US" sz="3447" spc="68">
                  <a:solidFill>
                    <a:srgbClr val="F5F5EF"/>
                  </a:solidFill>
                  <a:latin typeface="Clear Sans Regular"/>
                </a:rPr>
                <a:t>T</a:t>
              </a:r>
              <a:r>
                <a:rPr lang="en-US" sz="3447" spc="68" u="none">
                  <a:solidFill>
                    <a:srgbClr val="F5F5EF"/>
                  </a:solidFill>
                  <a:latin typeface="Clear Sans Regular"/>
                </a:rPr>
                <a:t>uvaleti amacına uygun kullanırım.</a:t>
              </a:r>
            </a:p>
            <a:p>
              <a:pPr algn="ctr" marL="0" indent="0" lvl="0">
                <a:lnSpc>
                  <a:spcPts val="5516"/>
                </a:lnSpc>
                <a:spcBef>
                  <a:spcPct val="0"/>
                </a:spcBef>
              </a:pPr>
              <a:r>
                <a:rPr lang="en-US" sz="3447" spc="68" u="none">
                  <a:solidFill>
                    <a:srgbClr val="F5F5EF"/>
                  </a:solidFill>
                  <a:sym typeface="Clear Sans Regular"/>
                </a:rPr>
                <a:t>Sıra oluştururum.</a:t>
              </a:r>
            </a:p>
            <a:p>
              <a:pPr algn="ctr" marL="0" indent="0" lvl="0">
                <a:lnSpc>
                  <a:spcPts val="5516"/>
                </a:lnSpc>
                <a:spcBef>
                  <a:spcPct val="0"/>
                </a:spcBef>
              </a:pPr>
              <a:r>
                <a:rPr lang="en-US" sz="3447" spc="68" u="none">
                  <a:solidFill>
                    <a:srgbClr val="F5F5EF"/>
                  </a:solidFill>
                  <a:sym typeface="Clear Sans Regular"/>
                </a:rPr>
                <a:t>Kullanım alanlarını temiz bıraktığımdan emin olurum.</a:t>
              </a:r>
            </a:p>
            <a:p>
              <a:pPr algn="ctr" marL="0" indent="0" lvl="0">
                <a:lnSpc>
                  <a:spcPts val="5516"/>
                </a:lnSpc>
                <a:spcBef>
                  <a:spcPct val="0"/>
                </a:spcBef>
              </a:pPr>
              <a:r>
                <a:rPr lang="en-US" sz="3447" spc="68" u="none">
                  <a:solidFill>
                    <a:srgbClr val="F5F5EF"/>
                  </a:solidFill>
                  <a:sym typeface="Clear Sans Regular"/>
                </a:rPr>
                <a:t>Temizlik malzemelerini ve suyu tutumlu kullanırım.</a:t>
              </a:r>
            </a:p>
            <a:p>
              <a:pPr algn="ctr" marL="0" indent="0" lvl="0">
                <a:lnSpc>
                  <a:spcPts val="5516"/>
                </a:lnSpc>
                <a:spcBef>
                  <a:spcPct val="0"/>
                </a:spcBef>
              </a:pPr>
              <a:r>
                <a:rPr lang="en-US" sz="3447" spc="68" u="none">
                  <a:solidFill>
                    <a:srgbClr val="F5F5EF"/>
                  </a:solidFill>
                  <a:sym typeface="Clear Sans Regular"/>
                </a:rPr>
                <a:t>Görülen eksiklikleri nöbetçi öğretmene bildiririm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503759" y="19050"/>
              <a:ext cx="3899976" cy="694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02"/>
                </a:lnSpc>
              </a:pPr>
              <a:r>
                <a:rPr lang="en-US" sz="3515" spc="175">
                  <a:solidFill>
                    <a:srgbClr val="F5E753"/>
                  </a:solidFill>
                  <a:latin typeface="Montserrat Classic Bold"/>
                </a:rPr>
                <a:t>TUVALETTE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BD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16934" y="-4043225"/>
            <a:ext cx="6511333" cy="65113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A7D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147289" y="7449323"/>
            <a:ext cx="6294579" cy="6294579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1C5D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375454" y="2306183"/>
            <a:ext cx="14521947" cy="734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20"/>
              </a:lnSpc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>
                <a:solidFill>
                  <a:srgbClr val="F5F5EF"/>
                </a:solidFill>
                <a:sym typeface="Clear Sans Regular"/>
              </a:rPr>
              <a:t>İniş ve çıkışla</a:t>
            </a:r>
            <a:r>
              <a:rPr lang="en-US" sz="4075" spc="81" u="none">
                <a:solidFill>
                  <a:srgbClr val="F5F5EF"/>
                </a:solidFill>
                <a:latin typeface="Clear Sans Regular"/>
              </a:rPr>
              <a:t>rda sağ tarafı kullanırım.</a:t>
            </a: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 u="none">
                <a:solidFill>
                  <a:srgbClr val="F5F5EF"/>
                </a:solidFill>
                <a:sym typeface="Clear Sans Regular"/>
              </a:rPr>
              <a:t>Yavaş yürürüm.</a:t>
            </a: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 u="none">
                <a:solidFill>
                  <a:srgbClr val="F5F5EF"/>
                </a:solidFill>
                <a:sym typeface="Clear Sans Regular"/>
              </a:rPr>
              <a:t>Alçak sesle konuşurum.</a:t>
            </a: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 u="none">
                <a:solidFill>
                  <a:srgbClr val="F5F5EF"/>
                </a:solidFill>
                <a:sym typeface="Clear Sans Regular"/>
              </a:rPr>
              <a:t>Öğrenci giriş zili çaldığında sınıfıma geçerim.</a:t>
            </a: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446604" y="1002364"/>
            <a:ext cx="11970330" cy="85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59"/>
              </a:lnSpc>
            </a:pPr>
            <a:r>
              <a:rPr lang="en-US" sz="5999" spc="299">
                <a:solidFill>
                  <a:srgbClr val="F5E753"/>
                </a:solidFill>
                <a:latin typeface="Montserrat Classic Bold"/>
              </a:rPr>
              <a:t>KORIDOR VE MERDIVENLER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88155" y="3765775"/>
            <a:ext cx="460924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3ABD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16934" y="-4043225"/>
            <a:ext cx="6511333" cy="65113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A7D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147289" y="7449323"/>
            <a:ext cx="6294579" cy="6294579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1C5D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375454" y="2306183"/>
            <a:ext cx="14521947" cy="734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20"/>
              </a:lnSpc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 u="none">
                <a:solidFill>
                  <a:srgbClr val="F5F5EF"/>
                </a:solidFill>
                <a:sym typeface="Clear Sans Regular"/>
              </a:rPr>
              <a:t>Çöpümü çöp kutusuna atarım.</a:t>
            </a: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 u="none">
                <a:solidFill>
                  <a:srgbClr val="F5F5EF"/>
                </a:solidFill>
                <a:sym typeface="Clear Sans Regular"/>
              </a:rPr>
              <a:t>Okul eşya ve malzemelerini korurum.</a:t>
            </a: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 u="none">
                <a:solidFill>
                  <a:srgbClr val="F5F5EF"/>
                </a:solidFill>
                <a:sym typeface="Clear Sans Regular"/>
              </a:rPr>
              <a:t>Öğretmenlerim ve arkadaşlarımla selamlaşırım.</a:t>
            </a: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520"/>
              </a:lnSpc>
              <a:spcBef>
                <a:spcPct val="0"/>
              </a:spcBef>
            </a:pPr>
            <a:r>
              <a:rPr lang="en-US" sz="4075" spc="81" u="none">
                <a:solidFill>
                  <a:srgbClr val="F5F5EF"/>
                </a:solidFill>
                <a:sym typeface="Clear Sans Regular"/>
              </a:rPr>
              <a:t>Pano çalışmalarına katılırım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6604" y="1002364"/>
            <a:ext cx="11970330" cy="85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59"/>
              </a:lnSpc>
            </a:pPr>
            <a:r>
              <a:rPr lang="en-US" sz="5999" spc="299">
                <a:solidFill>
                  <a:srgbClr val="F5E753"/>
                </a:solidFill>
                <a:latin typeface="Montserrat Classic Bold"/>
              </a:rPr>
              <a:t>KORIDOR VE MERDIVENLER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2800" y="903309"/>
            <a:ext cx="13070140" cy="8385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53"/>
              </a:lnSpc>
            </a:pPr>
            <a:r>
              <a:rPr lang="en-US" sz="5181" spc="621">
                <a:solidFill>
                  <a:srgbClr val="1D242C"/>
                </a:solidFill>
                <a:latin typeface="Clear Sans Regular"/>
              </a:rPr>
              <a:t>KONFERANS SALONUNDA </a:t>
            </a:r>
          </a:p>
          <a:p>
            <a:pPr>
              <a:lnSpc>
                <a:spcPts val="4550"/>
              </a:lnSpc>
            </a:pPr>
          </a:p>
          <a:p>
            <a:pPr>
              <a:lnSpc>
                <a:spcPts val="5001"/>
              </a:lnSpc>
            </a:pPr>
            <a:r>
              <a:rPr lang="en-US" sz="3250" spc="390">
                <a:solidFill>
                  <a:srgbClr val="1D242C"/>
                </a:solidFill>
                <a:sym typeface="Clear Sans Regular"/>
              </a:rPr>
              <a:t></a:t>
            </a:r>
            <a:r>
              <a:rPr lang="en-US" sz="3572" spc="428">
                <a:solidFill>
                  <a:srgbClr val="1D242C"/>
                </a:solidFill>
                <a:latin typeface="Clear Sans Regular"/>
              </a:rPr>
              <a:t>Salona sessizce girerim ve etkinlik boyunca sessizliğimi korurum.</a:t>
            </a:r>
          </a:p>
          <a:p>
            <a:pPr>
              <a:lnSpc>
                <a:spcPts val="5001"/>
              </a:lnSpc>
            </a:pPr>
          </a:p>
          <a:p>
            <a:pPr>
              <a:lnSpc>
                <a:spcPts val="5001"/>
              </a:lnSpc>
            </a:pPr>
            <a:r>
              <a:rPr lang="en-US" sz="3572" spc="428">
                <a:solidFill>
                  <a:srgbClr val="1D242C"/>
                </a:solidFill>
                <a:sym typeface="Clear Sans Regular"/>
              </a:rPr>
              <a:t>Öğrenciler için ayrılan yerlere otururum.</a:t>
            </a:r>
          </a:p>
          <a:p>
            <a:pPr>
              <a:lnSpc>
                <a:spcPts val="5001"/>
              </a:lnSpc>
            </a:pPr>
          </a:p>
          <a:p>
            <a:pPr>
              <a:lnSpc>
                <a:spcPts val="5001"/>
              </a:lnSpc>
            </a:pPr>
            <a:r>
              <a:rPr lang="en-US" sz="3572" spc="428">
                <a:solidFill>
                  <a:srgbClr val="1D242C"/>
                </a:solidFill>
                <a:sym typeface="Clear Sans Regular"/>
              </a:rPr>
              <a:t>Salona vaktinde gelirim.</a:t>
            </a:r>
          </a:p>
          <a:p>
            <a:pPr>
              <a:lnSpc>
                <a:spcPts val="5001"/>
              </a:lnSpc>
            </a:pPr>
          </a:p>
          <a:p>
            <a:pPr>
              <a:lnSpc>
                <a:spcPts val="5001"/>
              </a:lnSpc>
            </a:pPr>
            <a:r>
              <a:rPr lang="en-US" sz="3572" spc="428">
                <a:solidFill>
                  <a:srgbClr val="1D242C"/>
                </a:solidFill>
                <a:sym typeface="Clear Sans Regular"/>
              </a:rPr>
              <a:t>Salon eşya ve malzemelerini korurum.Temiz tutarım.</a:t>
            </a:r>
          </a:p>
          <a:p>
            <a:pPr>
              <a:lnSpc>
                <a:spcPts val="5001"/>
              </a:lnSpc>
            </a:pPr>
          </a:p>
          <a:p>
            <a:pPr>
              <a:lnSpc>
                <a:spcPts val="5001"/>
              </a:lnSpc>
            </a:pPr>
            <a:r>
              <a:rPr lang="en-US" sz="3572" spc="428">
                <a:solidFill>
                  <a:srgbClr val="1D242C"/>
                </a:solidFill>
                <a:latin typeface="Clear Sans Regular"/>
              </a:rPr>
              <a:t>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993666" y="2308775"/>
            <a:ext cx="632162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0624" y="106173"/>
            <a:ext cx="17686753" cy="8439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42"/>
              </a:lnSpc>
            </a:pPr>
            <a:r>
              <a:rPr lang="en-US" sz="5387" spc="646">
                <a:solidFill>
                  <a:srgbClr val="1D242C"/>
                </a:solidFill>
                <a:latin typeface="Clear Sans Regular"/>
              </a:rPr>
              <a:t>KONFERANS SALONUNDA </a:t>
            </a:r>
          </a:p>
          <a:p>
            <a:pPr>
              <a:lnSpc>
                <a:spcPts val="3884"/>
              </a:lnSpc>
            </a:pPr>
          </a:p>
          <a:p>
            <a:pPr>
              <a:lnSpc>
                <a:spcPts val="4494"/>
              </a:lnSpc>
            </a:pPr>
          </a:p>
          <a:p>
            <a:pPr>
              <a:lnSpc>
                <a:spcPts val="4494"/>
              </a:lnSpc>
            </a:pPr>
          </a:p>
          <a:p>
            <a:pPr>
              <a:lnSpc>
                <a:spcPts val="5054"/>
              </a:lnSpc>
            </a:pPr>
            <a:r>
              <a:rPr lang="en-US" sz="3610" spc="433">
                <a:solidFill>
                  <a:srgbClr val="1D242C"/>
                </a:solidFill>
                <a:sym typeface="Clear Sans Regular"/>
              </a:rPr>
              <a:t>Yeme içme ihtiyacımı kantinde gideririm.</a:t>
            </a:r>
          </a:p>
          <a:p>
            <a:pPr>
              <a:lnSpc>
                <a:spcPts val="5054"/>
              </a:lnSpc>
            </a:pPr>
          </a:p>
          <a:p>
            <a:pPr>
              <a:lnSpc>
                <a:spcPts val="5054"/>
              </a:lnSpc>
            </a:pPr>
            <a:r>
              <a:rPr lang="en-US" sz="3610" spc="433">
                <a:solidFill>
                  <a:srgbClr val="1D242C"/>
                </a:solidFill>
                <a:sym typeface="Clear Sans Regular"/>
              </a:rPr>
              <a:t>Program sonunda salondan sessizce ve sıra olarak çıkarım.</a:t>
            </a:r>
          </a:p>
          <a:p>
            <a:pPr>
              <a:lnSpc>
                <a:spcPts val="5054"/>
              </a:lnSpc>
            </a:pPr>
          </a:p>
          <a:p>
            <a:pPr>
              <a:lnSpc>
                <a:spcPts val="6190"/>
              </a:lnSpc>
            </a:pPr>
            <a:r>
              <a:rPr lang="en-US" sz="4422" spc="530">
                <a:solidFill>
                  <a:srgbClr val="1D242C"/>
                </a:solidFill>
                <a:sym typeface="Clear Sans Regular"/>
              </a:rPr>
              <a:t>Konferans solunda etkinlik yapmaya hevesli olurum.</a:t>
            </a:r>
          </a:p>
          <a:p>
            <a:pPr>
              <a:lnSpc>
                <a:spcPts val="5054"/>
              </a:lnSpc>
            </a:pPr>
          </a:p>
          <a:p>
            <a:pPr>
              <a:lnSpc>
                <a:spcPts val="5054"/>
              </a:lnSpc>
            </a:pPr>
            <a:r>
              <a:rPr lang="en-US" sz="3610" spc="433">
                <a:solidFill>
                  <a:srgbClr val="1D242C"/>
                </a:solidFill>
                <a:sym typeface="Clear Sans Regular"/>
              </a:rPr>
              <a:t>Uygun zamanda hazırladığım etkinlikleri sergilerim.</a:t>
            </a:r>
          </a:p>
          <a:p>
            <a:pPr>
              <a:lnSpc>
                <a:spcPts val="5054"/>
              </a:lnSpc>
            </a:pPr>
          </a:p>
          <a:p>
            <a:pPr>
              <a:lnSpc>
                <a:spcPts val="5054"/>
              </a:lnSpc>
            </a:pPr>
            <a:r>
              <a:rPr lang="en-US" sz="3610" spc="433">
                <a:solidFill>
                  <a:srgbClr val="1D242C"/>
                </a:solidFill>
                <a:sym typeface="Clear Sans Regular"/>
              </a:rPr>
              <a:t>Sunulan etkinlikleri izlerim.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34875"/>
            <a:ext cx="16230600" cy="8985435"/>
            <a:chOff x="0" y="0"/>
            <a:chExt cx="21640800" cy="1198058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5367"/>
              <a:ext cx="21640800" cy="10645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46"/>
                </a:lnSpc>
              </a:pP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2158" spc="43">
                  <a:solidFill>
                    <a:srgbClr val="1D242C"/>
                  </a:solidFill>
                  <a:sym typeface="Arimo"/>
                </a:rPr>
                <a:t>Ödevle</a:t>
              </a:r>
              <a:r>
                <a:rPr lang="en-US" sz="3237" spc="64" u="none">
                  <a:solidFill>
                    <a:srgbClr val="1D242C"/>
                  </a:solidFill>
                  <a:latin typeface="Clear Sans Regular"/>
                </a:rPr>
                <a:t>rimi zamanında ve itinayla yaparım.</a:t>
              </a: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237" spc="64" u="none">
                  <a:solidFill>
                    <a:srgbClr val="1D242C"/>
                  </a:solidFill>
                  <a:sym typeface="Clear Sans Regular"/>
                </a:rPr>
                <a:t>Proje vb. ödevlerimi özenle hazırlarım ve belirtilen tarihte teslim ederim.</a:t>
              </a: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8219"/>
                </a:lnSpc>
                <a:spcBef>
                  <a:spcPct val="0"/>
                </a:spcBef>
              </a:pPr>
              <a:r>
                <a:rPr lang="en-US" sz="5137" spc="102" u="none">
                  <a:solidFill>
                    <a:srgbClr val="1D242C"/>
                  </a:solidFill>
                  <a:latin typeface="Clear Sans Regular"/>
                </a:rPr>
                <a:t>ZAMANLAMA</a:t>
              </a: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237" spc="64" u="none">
                  <a:solidFill>
                    <a:srgbClr val="1D242C"/>
                  </a:solidFill>
                  <a:sym typeface="Clear Sans Regular"/>
                </a:rPr>
                <a:t>Okul idaresi tarafından belirlenen saatte okulda olurum.</a:t>
              </a: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237" spc="64" u="none">
                  <a:solidFill>
                    <a:srgbClr val="1D242C"/>
                  </a:solidFill>
                  <a:sym typeface="Clear Sans Regular"/>
                </a:rPr>
                <a:t>Öğrenciler için belirlenmiş zamanda sınıfımda olurum.</a:t>
              </a: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237" spc="64" u="none">
                  <a:solidFill>
                    <a:srgbClr val="1D242C"/>
                  </a:solidFill>
                  <a:sym typeface="Clear Sans Regular"/>
                </a:rPr>
                <a:t>Canlı derslere katılımımı zamanında ve eksiksiz gerçekleştiririm. </a:t>
              </a:r>
            </a:p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6553862" y="38100"/>
              <a:ext cx="8533077" cy="816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1"/>
                </a:lnSpc>
              </a:pPr>
              <a:r>
                <a:rPr lang="en-US" sz="4316" spc="215">
                  <a:solidFill>
                    <a:srgbClr val="5A4594"/>
                  </a:solidFill>
                  <a:latin typeface="Montserrat Classic Bold"/>
                </a:rPr>
                <a:t>ÖDEV 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31661" y="0"/>
            <a:ext cx="1324190" cy="132419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55850" y="4165497"/>
            <a:ext cx="1324190" cy="13241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446604" y="630804"/>
            <a:ext cx="7728178" cy="9025393"/>
            <a:chOff x="0" y="0"/>
            <a:chExt cx="10304238" cy="1203385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868478"/>
              <a:ext cx="10304238" cy="9165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860"/>
                </a:lnSpc>
              </a:pPr>
              <a:r>
                <a:rPr lang="en-US" sz="4900" spc="588">
                  <a:solidFill>
                    <a:srgbClr val="F5F5EF"/>
                  </a:solidFill>
                  <a:latin typeface="Montserrat Light"/>
                </a:rPr>
                <a:t>BILGI ALMAK ISTEDIĞINIZ KONULARLA SINIF REHBER ÖĞRETMENİNİZ VEYA BİZİMLE İLETİŞİME GEÇEBILIRSINIZ.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7625"/>
              <a:ext cx="9007067" cy="2489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14"/>
                </a:lnSpc>
              </a:pPr>
              <a:r>
                <a:rPr lang="en-US" sz="6499" spc="324">
                  <a:solidFill>
                    <a:srgbClr val="F5E753"/>
                  </a:solidFill>
                  <a:latin typeface="Montserrat Classic Bold"/>
                </a:rPr>
                <a:t>TEŞEKKÜR EDERİZ 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145611" y="4218932"/>
            <a:ext cx="4705705" cy="543726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20831" y="630804"/>
            <a:ext cx="2328390" cy="3078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34930" y="792280"/>
            <a:ext cx="2232772" cy="2916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BD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24368" y="1140099"/>
            <a:ext cx="12546967" cy="8006801"/>
            <a:chOff x="0" y="0"/>
            <a:chExt cx="16729289" cy="1067573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503613"/>
              <a:ext cx="16729289" cy="7172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66872" indent="-233436" lvl="1">
                <a:lnSpc>
                  <a:spcPts val="6334"/>
                </a:lnSpc>
                <a:buFont typeface="Arial"/>
                <a:buChar char="•"/>
              </a:pPr>
              <a:r>
                <a:rPr lang="en-US" sz="2827" spc="339">
                  <a:solidFill>
                    <a:srgbClr val="F5F5EF"/>
                  </a:solidFill>
                  <a:latin typeface="Montserrat Light"/>
                </a:rPr>
                <a:t>DAVRANIŞ, PSIKOLOJIK ANLAMDA CANLILARIN DIŞ DÜNYAYA KARŞI GÖSTERDIKLERI HER TÜRLÜ BILIŞSEL, DUYUŞSAL VE PSIKOMOTOR (BEDENSEL-FIZIKSEL) TEPKILERIN GENEL ADIDIR. </a:t>
              </a:r>
            </a:p>
            <a:p>
              <a:pPr marL="466872" indent="-233436" lvl="1">
                <a:lnSpc>
                  <a:spcPts val="6334"/>
                </a:lnSpc>
                <a:buFont typeface="Arial"/>
                <a:buChar char="•"/>
              </a:pPr>
            </a:p>
            <a:p>
              <a:pPr marL="466872" indent="-233436" lvl="1">
                <a:lnSpc>
                  <a:spcPts val="6334"/>
                </a:lnSpc>
                <a:buFont typeface="Arial"/>
                <a:buChar char="•"/>
              </a:pPr>
              <a:r>
                <a:rPr lang="en-US" sz="2827" spc="339">
                  <a:solidFill>
                    <a:srgbClr val="F5F5EF"/>
                  </a:solidFill>
                  <a:latin typeface="Montserrat Light"/>
                </a:rPr>
                <a:t>SÖZ KONUSU BILIŞSEL, DUYUŞSAL VE PSIKOMOTOR BOYUTLAR BIRBIRI ILE ETKILEŞIM HALINDEDIR.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23825"/>
              <a:ext cx="15493935" cy="2947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802"/>
                </a:lnSpc>
              </a:pPr>
              <a:r>
                <a:rPr lang="en-US" sz="15137" spc="756">
                  <a:solidFill>
                    <a:srgbClr val="F5E753"/>
                  </a:solidFill>
                  <a:latin typeface="Montserrat Classic Bold"/>
                </a:rPr>
                <a:t>DAVRANIŞ 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71335" y="5547551"/>
            <a:ext cx="5016665" cy="380354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64066" y="467600"/>
            <a:ext cx="340406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F0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68846" y="-4876800"/>
            <a:ext cx="7730836" cy="7730836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-401169" y="8811613"/>
            <a:ext cx="19090338" cy="1894487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3473545" y="-1264992"/>
            <a:ext cx="2529984" cy="252998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1028700"/>
            <a:ext cx="10317149" cy="5699817"/>
            <a:chOff x="0" y="0"/>
            <a:chExt cx="13756198" cy="759975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9050"/>
              <a:ext cx="13749211" cy="10375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980"/>
                </a:lnSpc>
              </a:pPr>
              <a:r>
                <a:rPr lang="en-US" sz="5200" spc="52">
                  <a:solidFill>
                    <a:srgbClr val="43C3DD"/>
                  </a:solidFill>
                  <a:latin typeface="Paytone One"/>
                </a:rPr>
                <a:t>BIZIMLE IRTIBATA GEÇIN!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728742"/>
              <a:ext cx="13756198" cy="508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90"/>
                </a:lnSpc>
              </a:pPr>
              <a:r>
                <a:rPr lang="en-US" sz="2350" spc="-11">
                  <a:solidFill>
                    <a:srgbClr val="244357"/>
                  </a:solidFill>
                  <a:latin typeface="Now"/>
                </a:rPr>
                <a:t>ramsehitkamil27@gmail.com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086545"/>
              <a:ext cx="13756198" cy="579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34"/>
                </a:lnSpc>
              </a:pPr>
              <a:r>
                <a:rPr lang="en-US" sz="2900" spc="29">
                  <a:solidFill>
                    <a:srgbClr val="244357"/>
                  </a:solidFill>
                  <a:latin typeface="Now"/>
                </a:rPr>
                <a:t>E-POSTA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4640304"/>
              <a:ext cx="13756198" cy="508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90"/>
                </a:lnSpc>
              </a:pPr>
              <a:r>
                <a:rPr lang="en-US" sz="2350" spc="-11">
                  <a:solidFill>
                    <a:srgbClr val="244357"/>
                  </a:solidFill>
                  <a:latin typeface="Now"/>
                </a:rPr>
                <a:t>034232</a:t>
              </a:r>
              <a:r>
                <a:rPr lang="en-US" sz="2350" spc="-11">
                  <a:solidFill>
                    <a:srgbClr val="244357"/>
                  </a:solidFill>
                  <a:latin typeface="Now"/>
                </a:rPr>
                <a:t>13534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998107"/>
              <a:ext cx="13756198" cy="579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34"/>
                </a:lnSpc>
              </a:pPr>
              <a:r>
                <a:rPr lang="en-US" sz="2900" spc="29">
                  <a:solidFill>
                    <a:srgbClr val="244357"/>
                  </a:solidFill>
                  <a:latin typeface="Now"/>
                </a:rPr>
                <a:t>TELEFON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6551583"/>
              <a:ext cx="13756198" cy="1059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90"/>
                </a:lnSpc>
              </a:pPr>
              <a:r>
                <a:rPr lang="en-US" sz="2350" spc="-11">
                  <a:solidFill>
                    <a:srgbClr val="244357"/>
                  </a:solidFill>
                  <a:latin typeface="Now"/>
                </a:rPr>
                <a:t>Müc</a:t>
              </a:r>
              <a:r>
                <a:rPr lang="en-US" sz="2350" spc="-11">
                  <a:solidFill>
                    <a:srgbClr val="244357"/>
                  </a:solidFill>
                  <a:latin typeface="Now"/>
                </a:rPr>
                <a:t>ahitler Mah. 8 Nolu Cadde No9 Şehitkamil Kültür ve Kongre Merkezi Bitişiği Olay TV Arkası Şehitkamil/GAZİANTEP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5909669"/>
              <a:ext cx="13756198" cy="579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34"/>
                </a:lnSpc>
              </a:pPr>
              <a:r>
                <a:rPr lang="en-US" sz="2900" spc="29">
                  <a:solidFill>
                    <a:srgbClr val="244357"/>
                  </a:solidFill>
                  <a:latin typeface="Now"/>
                </a:rPr>
                <a:t>ADRES</a:t>
              </a: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995" t="534" r="995" b="2731"/>
          <a:stretch>
            <a:fillRect/>
          </a:stretch>
        </p:blipFill>
        <p:spPr>
          <a:xfrm flipH="false" flipV="false" rot="0">
            <a:off x="12149688" y="2611047"/>
            <a:ext cx="6138312" cy="62005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BD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288231" y="2886188"/>
            <a:ext cx="7711367" cy="3657717"/>
            <a:chOff x="0" y="0"/>
            <a:chExt cx="10281823" cy="487695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651666"/>
              <a:ext cx="10281823" cy="4225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5400" spc="108">
                  <a:solidFill>
                    <a:srgbClr val="F5F5EF"/>
                  </a:solidFill>
                  <a:latin typeface="Clear Sans Regular"/>
                </a:rPr>
                <a:t>Davranışın ilk oluşumu ve gelişimini sağlayan ortam ailedir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050"/>
              <a:ext cx="1032228" cy="544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08"/>
                </a:lnSpc>
              </a:pPr>
              <a:r>
                <a:rPr lang="en-US" sz="2800" spc="44">
                  <a:solidFill>
                    <a:srgbClr val="F5E753"/>
                  </a:solidFill>
                  <a:latin typeface="Montserrat Classic Bold"/>
                </a:rPr>
                <a:t>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88231" y="6543905"/>
            <a:ext cx="7711367" cy="3420862"/>
            <a:chOff x="0" y="0"/>
            <a:chExt cx="10281823" cy="456114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1191"/>
              <a:ext cx="10281823" cy="3899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5000" spc="100">
                  <a:solidFill>
                    <a:srgbClr val="F5F5EF"/>
                  </a:solidFill>
                  <a:latin typeface="Clear Sans Regular"/>
                </a:rPr>
                <a:t>Bunu okul ortamı ve arkadaş çevresi izlemektedir.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050"/>
              <a:ext cx="1032228" cy="544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08"/>
                </a:lnSpc>
              </a:pPr>
              <a:r>
                <a:rPr lang="en-US" sz="2800" spc="44">
                  <a:solidFill>
                    <a:srgbClr val="F5E753"/>
                  </a:solidFill>
                  <a:latin typeface="Montserrat Classic Bold"/>
                </a:rPr>
                <a:t>02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722360" y="358253"/>
            <a:ext cx="5631690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5"/>
              </a:lnSpc>
            </a:pPr>
            <a:r>
              <a:rPr lang="en-US" sz="4500" spc="225">
                <a:solidFill>
                  <a:srgbClr val="F5E753"/>
                </a:solidFill>
                <a:latin typeface="Montserrat Classic Bold"/>
              </a:rPr>
              <a:t>DAVRANIŞ OLUŞMASINI ETKILEYEN ORTAMLAR</a:t>
            </a:r>
          </a:p>
        </p:txBody>
      </p:sp>
      <p:grpSp>
        <p:nvGrpSpPr>
          <p:cNvPr name="Group 10" id="10"/>
          <p:cNvGrpSpPr/>
          <p:nvPr/>
        </p:nvGrpSpPr>
        <p:grpSpPr>
          <a:xfrm rot="-5400000">
            <a:off x="6108586" y="5318075"/>
            <a:ext cx="3247796" cy="287098"/>
            <a:chOff x="0" y="0"/>
            <a:chExt cx="9194800" cy="812800"/>
          </a:xfrm>
        </p:grpSpPr>
        <p:sp>
          <p:nvSpPr>
            <p:cNvPr name="Freeform 11" id="11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6108586" y="6316550"/>
            <a:ext cx="3247796" cy="287098"/>
            <a:chOff x="0" y="0"/>
            <a:chExt cx="9194800" cy="812800"/>
          </a:xfrm>
        </p:grpSpPr>
        <p:sp>
          <p:nvSpPr>
            <p:cNvPr name="Freeform 13" id="13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501797" y="3828210"/>
            <a:ext cx="441127" cy="441127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7522416" y="6382491"/>
            <a:ext cx="420508" cy="42050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BD4A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522416" y="3942630"/>
            <a:ext cx="420508" cy="420508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BD4AB"/>
            </a:solidFill>
          </p:spPr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55741" y="2559576"/>
            <a:ext cx="3871187" cy="51678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64A7DA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67117" y="2809193"/>
            <a:ext cx="4879678" cy="46401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42032" t="0" r="1885" b="0"/>
          <a:stretch>
            <a:fillRect/>
          </a:stretch>
        </p:blipFill>
        <p:spPr>
          <a:xfrm flipH="false" flipV="false" rot="0">
            <a:off x="8031730" y="0"/>
            <a:ext cx="10256270" cy="10287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316" y="5279679"/>
            <a:ext cx="5558541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86075" y="2260980"/>
            <a:ext cx="6985887" cy="2292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90"/>
              </a:lnSpc>
            </a:pPr>
            <a:r>
              <a:rPr lang="en-US" sz="8099" spc="404">
                <a:solidFill>
                  <a:srgbClr val="5A4594"/>
                </a:solidFill>
                <a:latin typeface="Montserrat Classic Bold"/>
              </a:rPr>
              <a:t>OLUMLU DAVRANIŞ 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BD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010000" y="2505261"/>
            <a:ext cx="7924821" cy="3200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81"/>
              </a:lnSpc>
              <a:spcBef>
                <a:spcPct val="0"/>
              </a:spcBef>
            </a:pPr>
            <a:r>
              <a:rPr lang="en-US" sz="2675" spc="53">
                <a:solidFill>
                  <a:srgbClr val="F5F5EF"/>
                </a:solidFill>
                <a:latin typeface="Clear Sans Regular"/>
              </a:rPr>
              <a:t>İnsan, </a:t>
            </a:r>
            <a:r>
              <a:rPr lang="en-US" sz="2675" spc="53" u="none">
                <a:solidFill>
                  <a:srgbClr val="F5F5EF"/>
                </a:solidFill>
                <a:latin typeface="Clear Sans Regular"/>
              </a:rPr>
              <a:t>toplumun en küçük parçası olan aile içinde doğar ve büyür. </a:t>
            </a:r>
          </a:p>
          <a:p>
            <a:pPr algn="l" marL="0" indent="0" lvl="0">
              <a:lnSpc>
                <a:spcPts val="428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281"/>
              </a:lnSpc>
              <a:spcBef>
                <a:spcPct val="0"/>
              </a:spcBef>
            </a:pPr>
            <a:r>
              <a:rPr lang="en-US" sz="2675" spc="53" u="none">
                <a:solidFill>
                  <a:srgbClr val="F5F5EF"/>
                </a:solidFill>
                <a:latin typeface="Clear Sans Regular"/>
              </a:rPr>
              <a:t>O ailenin örflerinden, adetlerinden, yaşam biçimlerinden, fiziksel düşünsel, duygusal, ruhsal dünyasından etkilenir.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010000" y="6204244"/>
            <a:ext cx="9249300" cy="339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17"/>
              </a:lnSpc>
              <a:spcBef>
                <a:spcPct val="0"/>
              </a:spcBef>
            </a:pPr>
            <a:r>
              <a:rPr lang="en-US" sz="2823" spc="56">
                <a:solidFill>
                  <a:srgbClr val="F5F5EF"/>
                </a:solidFill>
                <a:latin typeface="Clear Sans Regular"/>
              </a:rPr>
              <a:t>B</a:t>
            </a:r>
            <a:r>
              <a:rPr lang="en-US" sz="2823" spc="56" u="none">
                <a:solidFill>
                  <a:srgbClr val="F5F5EF"/>
                </a:solidFill>
                <a:latin typeface="Clear Sans Regular"/>
              </a:rPr>
              <a:t>irlikte yaşamak, beraberliği devam ettirmek, insan için çok önem taşımaktadır.</a:t>
            </a:r>
          </a:p>
          <a:p>
            <a:pPr algn="l" marL="0" indent="0" lvl="0">
              <a:lnSpc>
                <a:spcPts val="4517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17"/>
              </a:lnSpc>
              <a:spcBef>
                <a:spcPct val="0"/>
              </a:spcBef>
            </a:pPr>
            <a:r>
              <a:rPr lang="en-US" sz="2823" spc="56" u="none">
                <a:solidFill>
                  <a:srgbClr val="F5F5EF"/>
                </a:solidFill>
                <a:latin typeface="Clear Sans Regular"/>
              </a:rPr>
              <a:t>İnsanlar, diğer insanlardan çok şeyler öğrenir ve çok şeyler görürler. İnsanın ufkunu açan en önemli varlık yine insandır. </a:t>
            </a:r>
          </a:p>
        </p:txBody>
      </p:sp>
      <p:grpSp>
        <p:nvGrpSpPr>
          <p:cNvPr name="Group 4" id="4"/>
          <p:cNvGrpSpPr/>
          <p:nvPr/>
        </p:nvGrpSpPr>
        <p:grpSpPr>
          <a:xfrm rot="-5400000">
            <a:off x="5575186" y="4477051"/>
            <a:ext cx="3247796" cy="287098"/>
            <a:chOff x="0" y="0"/>
            <a:chExt cx="9194800" cy="812800"/>
          </a:xfrm>
        </p:grpSpPr>
        <p:sp>
          <p:nvSpPr>
            <p:cNvPr name="Freeform 5" id="5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5575186" y="6625332"/>
            <a:ext cx="3247796" cy="287098"/>
            <a:chOff x="0" y="0"/>
            <a:chExt cx="9194800" cy="812800"/>
          </a:xfrm>
        </p:grpSpPr>
        <p:sp>
          <p:nvSpPr>
            <p:cNvPr name="Freeform 7" id="7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968397" y="2987187"/>
            <a:ext cx="441127" cy="44112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6989016" y="5541467"/>
            <a:ext cx="420508" cy="420508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A7D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989016" y="3101606"/>
            <a:ext cx="420508" cy="42050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A7D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989016" y="7994237"/>
            <a:ext cx="420508" cy="420508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A7D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968397" y="7961334"/>
            <a:ext cx="441127" cy="441127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name="AutoShape 18" id="18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84699" y="189200"/>
            <a:ext cx="3247464" cy="2420837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734468" y="3169606"/>
            <a:ext cx="4881504" cy="631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84"/>
              </a:lnSpc>
            </a:pPr>
            <a:r>
              <a:rPr lang="en-US" sz="4400" spc="220">
                <a:solidFill>
                  <a:srgbClr val="F5F5EF"/>
                </a:solidFill>
                <a:latin typeface="Montserrat Classic Bold"/>
              </a:rPr>
              <a:t>AILE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34468" y="5608006"/>
            <a:ext cx="4881504" cy="631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84"/>
              </a:lnSpc>
            </a:pPr>
            <a:r>
              <a:rPr lang="en-US" sz="4400" spc="220">
                <a:solidFill>
                  <a:srgbClr val="F5F5EF"/>
                </a:solidFill>
                <a:latin typeface="Montserrat Classic Bold"/>
              </a:rPr>
              <a:t>SOSYAL YAŞAM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34468" y="8036881"/>
            <a:ext cx="4881504" cy="1022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6"/>
              </a:lnSpc>
            </a:pPr>
            <a:r>
              <a:rPr lang="en-US" sz="3600" spc="180">
                <a:solidFill>
                  <a:srgbClr val="F5F5EF"/>
                </a:solidFill>
                <a:latin typeface="Montserrat Classic Bold"/>
              </a:rPr>
              <a:t>AILE VE SOSYAL YAŞAM ETKILEŞIMI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01118" y="1211982"/>
            <a:ext cx="13433847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5"/>
              </a:lnSpc>
            </a:pPr>
            <a:r>
              <a:rPr lang="en-US" sz="4500" spc="225">
                <a:solidFill>
                  <a:srgbClr val="F5E753"/>
                </a:solidFill>
                <a:latin typeface="Montserrat Classic Bold"/>
              </a:rPr>
              <a:t>AILE VE SOSYAL YAŞAM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0" y="2960419"/>
            <a:ext cx="6194381" cy="5700914"/>
            <a:chOff x="0" y="0"/>
            <a:chExt cx="8259175" cy="760121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5476798"/>
              <a:ext cx="8259175" cy="212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386"/>
                </a:lnSpc>
                <a:spcBef>
                  <a:spcPct val="0"/>
                </a:spcBef>
              </a:pPr>
              <a:r>
                <a:rPr lang="en-US" sz="2741" spc="54">
                  <a:solidFill>
                    <a:srgbClr val="F5F5EF"/>
                  </a:solidFill>
                  <a:latin typeface="Clear Sans Regular"/>
                </a:rPr>
                <a:t>yaşam, sad</a:t>
              </a:r>
              <a:r>
                <a:rPr lang="en-US" sz="2741" spc="54" u="none">
                  <a:solidFill>
                    <a:srgbClr val="F5F5EF"/>
                  </a:solidFill>
                  <a:latin typeface="Clear Sans Regular"/>
                </a:rPr>
                <a:t>ece aile ilişkileri, arkadaşlık, dostluk gibi dar insan ilişkileri içinde geçmemeli,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752631" y="4180136"/>
              <a:ext cx="4753912" cy="9472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71"/>
                </a:lnSpc>
              </a:pPr>
            </a:p>
          </p:txBody>
        </p:sp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314747" y="0"/>
              <a:ext cx="3629682" cy="2798155"/>
            </a:xfrm>
            <a:prstGeom prst="rect">
              <a:avLst/>
            </a:prstGeom>
          </p:spPr>
        </p:pic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1408" r="0" b="1408"/>
          <a:stretch>
            <a:fillRect/>
          </a:stretch>
        </p:blipFill>
        <p:spPr>
          <a:xfrm flipH="false" flipV="false" rot="0">
            <a:off x="0" y="2738201"/>
            <a:ext cx="8520621" cy="621044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520621" y="2787938"/>
            <a:ext cx="9129055" cy="6064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5"/>
              </a:lnSpc>
              <a:spcBef>
                <a:spcPct val="0"/>
              </a:spcBef>
            </a:pPr>
            <a:r>
              <a:rPr lang="en-US" sz="2708" spc="135">
                <a:solidFill>
                  <a:srgbClr val="000000"/>
                </a:solidFill>
                <a:latin typeface="Montserrat Classic Bold"/>
              </a:rPr>
              <a:t>SEN DILI ÖRNEK</a:t>
            </a:r>
          </a:p>
          <a:p>
            <a:pPr algn="ctr">
              <a:lnSpc>
                <a:spcPts val="3005"/>
              </a:lnSpc>
              <a:spcBef>
                <a:spcPct val="0"/>
              </a:spcBef>
            </a:pPr>
          </a:p>
          <a:p>
            <a:pPr algn="ctr">
              <a:lnSpc>
                <a:spcPts val="3005"/>
              </a:lnSpc>
              <a:spcBef>
                <a:spcPct val="0"/>
              </a:spcBef>
            </a:pPr>
            <a:r>
              <a:rPr lang="en-US" sz="2708" spc="135">
                <a:solidFill>
                  <a:srgbClr val="000000"/>
                </a:solidFill>
                <a:latin typeface="Montserrat Classic Bold"/>
              </a:rPr>
              <a:t>ÇOK KABASIN !</a:t>
            </a:r>
          </a:p>
          <a:p>
            <a:pPr algn="ctr">
              <a:lnSpc>
                <a:spcPts val="3005"/>
              </a:lnSpc>
              <a:spcBef>
                <a:spcPct val="0"/>
              </a:spcBef>
            </a:pPr>
          </a:p>
          <a:p>
            <a:pPr algn="ctr">
              <a:lnSpc>
                <a:spcPts val="3005"/>
              </a:lnSpc>
              <a:spcBef>
                <a:spcPct val="0"/>
              </a:spcBef>
            </a:pPr>
            <a:r>
              <a:rPr lang="en-US" sz="2708" spc="135">
                <a:solidFill>
                  <a:srgbClr val="000000"/>
                </a:solidFill>
                <a:latin typeface="Montserrat Classic Bold"/>
              </a:rPr>
              <a:t> HER ZAMAN SÖZÜMÜ KESIYORSUN.</a:t>
            </a:r>
          </a:p>
          <a:p>
            <a:pPr algn="ctr">
              <a:lnSpc>
                <a:spcPts val="3005"/>
              </a:lnSpc>
              <a:spcBef>
                <a:spcPct val="0"/>
              </a:spcBef>
            </a:pPr>
          </a:p>
          <a:p>
            <a:pPr algn="ctr">
              <a:lnSpc>
                <a:spcPts val="3005"/>
              </a:lnSpc>
              <a:spcBef>
                <a:spcPct val="0"/>
              </a:spcBef>
            </a:pPr>
            <a:r>
              <a:rPr lang="en-US" sz="2708" spc="135">
                <a:solidFill>
                  <a:srgbClr val="000000"/>
                </a:solidFill>
                <a:latin typeface="Montserrat Classic Bold"/>
              </a:rPr>
              <a:t> BENI ASLA ANLAMIYORSUN!</a:t>
            </a:r>
          </a:p>
          <a:p>
            <a:pPr algn="ctr">
              <a:lnSpc>
                <a:spcPts val="3005"/>
              </a:lnSpc>
              <a:spcBef>
                <a:spcPct val="0"/>
              </a:spcBef>
            </a:pPr>
          </a:p>
          <a:p>
            <a:pPr algn="ctr">
              <a:lnSpc>
                <a:spcPts val="3005"/>
              </a:lnSpc>
              <a:spcBef>
                <a:spcPct val="0"/>
              </a:spcBef>
            </a:pPr>
          </a:p>
          <a:p>
            <a:pPr algn="ctr">
              <a:lnSpc>
                <a:spcPts val="3005"/>
              </a:lnSpc>
              <a:spcBef>
                <a:spcPct val="0"/>
              </a:spcBef>
            </a:pPr>
            <a:r>
              <a:rPr lang="en-US" sz="2708" spc="135">
                <a:solidFill>
                  <a:srgbClr val="000000"/>
                </a:solidFill>
                <a:latin typeface="Montserrat Classic Bold"/>
              </a:rPr>
              <a:t>BEN DILI ÖRNEK </a:t>
            </a:r>
          </a:p>
          <a:p>
            <a:pPr algn="ctr">
              <a:lnSpc>
                <a:spcPts val="3005"/>
              </a:lnSpc>
              <a:spcBef>
                <a:spcPct val="0"/>
              </a:spcBef>
            </a:pPr>
          </a:p>
          <a:p>
            <a:pPr algn="ctr">
              <a:lnSpc>
                <a:spcPts val="3005"/>
              </a:lnSpc>
              <a:spcBef>
                <a:spcPct val="0"/>
              </a:spcBef>
            </a:pPr>
            <a:r>
              <a:rPr lang="en-US" sz="2708" spc="135">
                <a:solidFill>
                  <a:srgbClr val="000000"/>
                </a:solidFill>
                <a:latin typeface="Montserrat Classic Bold"/>
              </a:rPr>
              <a:t>SÖZÜM KESILDIĞI IÇIN KENDIMI IFADE EDEMIYORUM.</a:t>
            </a:r>
          </a:p>
          <a:p>
            <a:pPr algn="ctr">
              <a:lnSpc>
                <a:spcPts val="3005"/>
              </a:lnSpc>
              <a:spcBef>
                <a:spcPct val="0"/>
              </a:spcBef>
            </a:pPr>
          </a:p>
          <a:p>
            <a:pPr algn="ctr">
              <a:lnSpc>
                <a:spcPts val="3005"/>
              </a:lnSpc>
              <a:spcBef>
                <a:spcPct val="0"/>
              </a:spcBef>
            </a:pPr>
            <a:r>
              <a:rPr lang="en-US" sz="2708" spc="135">
                <a:solidFill>
                  <a:srgbClr val="000000"/>
                </a:solidFill>
                <a:latin typeface="Montserrat Classic Bold"/>
              </a:rPr>
              <a:t> BENI DINLEDIĞIN ZAMAN KENDIMI DAHA IYI IFADE EDEBILIRIM.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29731" y="239349"/>
            <a:ext cx="2519946" cy="225878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284750" y="1066800"/>
            <a:ext cx="13433847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4500" spc="225">
                <a:solidFill>
                  <a:srgbClr val="F5E753"/>
                </a:solidFill>
                <a:latin typeface="Montserrat Classic Bold"/>
              </a:rPr>
              <a:t>AILE IÇI OLUMLU ILETIŞIM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81399" y="453176"/>
            <a:ext cx="8676163" cy="4415700"/>
            <a:chOff x="0" y="0"/>
            <a:chExt cx="11568218" cy="58876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46827"/>
              <a:ext cx="11568218" cy="5340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40"/>
                </a:lnSpc>
                <a:spcBef>
                  <a:spcPct val="0"/>
                </a:spcBef>
              </a:pPr>
              <a:r>
                <a:rPr lang="en-US" sz="2900" spc="58">
                  <a:solidFill>
                    <a:srgbClr val="F5F5EF"/>
                  </a:solidFill>
                  <a:latin typeface="Clear Sans Regular"/>
                </a:rPr>
                <a:t>Ail</a:t>
              </a:r>
              <a:r>
                <a:rPr lang="en-US" sz="2900" spc="58" u="none">
                  <a:solidFill>
                    <a:srgbClr val="F5F5EF"/>
                  </a:solidFill>
                  <a:latin typeface="Clear Sans Regular"/>
                </a:rPr>
                <a:t>eniz ile ortak bir paydada buluşarak kendi düşüncelerinizi de paylaştığınız bir kurallar listesi oluşturabilirsiniz. </a:t>
              </a:r>
            </a:p>
            <a:p>
              <a:pPr algn="l" marL="0" indent="0" lvl="0">
                <a:lnSpc>
                  <a:spcPts val="464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4640"/>
                </a:lnSpc>
                <a:spcBef>
                  <a:spcPct val="0"/>
                </a:spcBef>
              </a:pPr>
              <a:r>
                <a:rPr lang="en-US" sz="2900" spc="58" u="none">
                  <a:solidFill>
                    <a:srgbClr val="F5F5EF"/>
                  </a:solidFill>
                  <a:latin typeface="Clear Sans Regular"/>
                </a:rPr>
                <a:t>Bu sayede aile içi iletişimi artırabilirsiniz. Kendi belirlediğiniz kurallar olacağı için engellenmişlik hissetmezsiniz.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9050"/>
              <a:ext cx="6508672" cy="4563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81399" y="7533763"/>
            <a:ext cx="8676163" cy="2128782"/>
            <a:chOff x="0" y="0"/>
            <a:chExt cx="11568218" cy="283837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96402"/>
              <a:ext cx="11568218" cy="22419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40"/>
                </a:lnSpc>
                <a:spcBef>
                  <a:spcPct val="0"/>
                </a:spcBef>
              </a:pPr>
              <a:r>
                <a:rPr lang="en-US" sz="2900" spc="58">
                  <a:solidFill>
                    <a:srgbClr val="F5F5EF"/>
                  </a:solidFill>
                  <a:latin typeface="Clear Sans Regular"/>
                </a:rPr>
                <a:t>Sosyal</a:t>
              </a:r>
              <a:r>
                <a:rPr lang="en-US" sz="2900" spc="58" u="none">
                  <a:solidFill>
                    <a:srgbClr val="F5F5EF"/>
                  </a:solidFill>
                  <a:latin typeface="Clear Sans Regular"/>
                </a:rPr>
                <a:t> yaşantınızda da kişilerle problemler yaşadığınızda ‘ben’ dilini kullanarak problemlerinizi daha kolay çözebilirsiniz.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050"/>
              <a:ext cx="6508672" cy="4563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820788" y="1649807"/>
            <a:ext cx="282443" cy="6172847"/>
            <a:chOff x="0" y="0"/>
            <a:chExt cx="376590" cy="8230462"/>
          </a:xfrm>
        </p:grpSpPr>
        <p:grpSp>
          <p:nvGrpSpPr>
            <p:cNvPr name="Group 9" id="9"/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r="r" b="b" t="t" l="l"/>
                <a:pathLst>
                  <a:path h="203200" w="8331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r="r" b="b" t="t" l="l"/>
                <a:pathLst>
                  <a:path h="203200" w="8331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5820788" y="2778807"/>
            <a:ext cx="282443" cy="6172847"/>
            <a:chOff x="0" y="0"/>
            <a:chExt cx="376590" cy="8230462"/>
          </a:xfrm>
        </p:grpSpPr>
        <p:grpSp>
          <p:nvGrpSpPr>
            <p:cNvPr name="Group 14" id="14"/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r="r" b="b" t="t" l="l"/>
                <a:pathLst>
                  <a:path h="203200" w="8331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r="r" b="b" t="t" l="l"/>
                <a:pathLst>
                  <a:path h="203200" w="8331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8241" y="6019437"/>
            <a:ext cx="5058585" cy="41148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6981399" y="5544958"/>
            <a:ext cx="8676163" cy="190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20"/>
              </a:lnSpc>
              <a:spcBef>
                <a:spcPct val="0"/>
              </a:spcBef>
            </a:pPr>
            <a:r>
              <a:rPr lang="en-US" sz="3200" spc="64">
                <a:solidFill>
                  <a:srgbClr val="F5F5EF"/>
                </a:solidFill>
                <a:latin typeface="Clear Sans Regular"/>
              </a:rPr>
              <a:t>İçinde bulu</a:t>
            </a:r>
            <a:r>
              <a:rPr lang="en-US" sz="3200" spc="64" u="none">
                <a:solidFill>
                  <a:srgbClr val="F5F5EF"/>
                </a:solidFill>
                <a:latin typeface="Clear Sans Regular"/>
              </a:rPr>
              <a:t>nduğumuz topluluğunun belirlenen kurallarına uyarsak karşımıza çıkacak problemleri engellemiş oluruz.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46604" y="3938284"/>
            <a:ext cx="4201392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5"/>
              </a:lnSpc>
            </a:pPr>
            <a:r>
              <a:rPr lang="en-US" sz="4500" spc="225">
                <a:solidFill>
                  <a:srgbClr val="8BD4AB"/>
                </a:solidFill>
                <a:latin typeface="Montserrat Classic Bold"/>
              </a:rPr>
              <a:t>SOSYAL YAŞAMDA UYUM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7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28212" y="6668273"/>
            <a:ext cx="8149633" cy="81496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A7D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4778" y="-3037583"/>
            <a:ext cx="6137196" cy="550569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BDC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937373" y="4127669"/>
            <a:ext cx="11970330" cy="2484614"/>
            <a:chOff x="0" y="0"/>
            <a:chExt cx="15960440" cy="331281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2951632" y="2919753"/>
              <a:ext cx="10057176" cy="3930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5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8100"/>
              <a:ext cx="15960440" cy="2545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95"/>
                </a:lnSpc>
              </a:pPr>
              <a:r>
                <a:rPr lang="en-US" sz="4500" spc="225">
                  <a:solidFill>
                    <a:srgbClr val="5A4594"/>
                  </a:solidFill>
                  <a:latin typeface="Montserrat Classic Bold"/>
                </a:rPr>
                <a:t>OKULDA ÖĞRENCİLERİMİZDEN BEKLEDİĞİMİZ OLUMLU DAVRANIŞLAR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64A7DA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71313" y="6172200"/>
            <a:ext cx="681668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C3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-173897"/>
            <a:ext cx="15987187" cy="8794022"/>
            <a:chOff x="0" y="0"/>
            <a:chExt cx="21316249" cy="1172536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07463"/>
              <a:ext cx="18489156" cy="11290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0"/>
                </a:lnSpc>
              </a:pPr>
              <a:r>
                <a:rPr lang="en-US" sz="5100" spc="612">
                  <a:solidFill>
                    <a:srgbClr val="5A4594"/>
                  </a:solidFill>
                  <a:latin typeface="Montserrat Light"/>
                </a:rPr>
                <a:t>SINIF IÇERISINDE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37176"/>
              <a:ext cx="18489156" cy="9288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DERS ÖĞRETMENIMI SIRAMDA BEKLERIM.</a:t>
              </a:r>
            </a:p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DERS ARAÇ GEREÇLERIMIN TÜMÜNÜ YANIMDA</a:t>
              </a: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latin typeface="Montserrat Light"/>
                </a:rPr>
                <a:t>BULUNDURURUM.</a:t>
              </a:r>
            </a:p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DERSI ETKIN OLARAK DINLER VE NOT TUTARIM.</a:t>
              </a:r>
            </a:p>
            <a:p>
              <a:pPr>
                <a:lnSpc>
                  <a:spcPts val="5066"/>
                </a:lnSpc>
              </a:pP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sym typeface="Montserrat Light"/>
                </a:rPr>
                <a:t>DERSE ETKIN BIR ŞEKILDE KATILIM SAĞLARIM.</a:t>
              </a:r>
            </a:p>
            <a:p>
              <a:pPr>
                <a:lnSpc>
                  <a:spcPts val="5066"/>
                </a:lnSpc>
              </a:pPr>
              <a:r>
                <a:rPr lang="en-US" sz="3400" spc="408">
                  <a:solidFill>
                    <a:srgbClr val="5A4594"/>
                  </a:solidFill>
                  <a:latin typeface="Montserrat Light"/>
                </a:rPr>
                <a:t>SÖZ ALARAK, SIRAYLA KONUŞURUM.</a:t>
              </a:r>
            </a:p>
            <a:p>
              <a:pPr>
                <a:lnSpc>
                  <a:spcPts val="5066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8100"/>
              <a:ext cx="21316249" cy="868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95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71816" y="506350"/>
            <a:ext cx="4581255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DAEZMj3Rmcs</dc:identifier>
  <dcterms:modified xsi:type="dcterms:W3CDTF">2011-08-01T06:04:30Z</dcterms:modified>
  <cp:revision>1</cp:revision>
  <dc:title>OL</dc:title>
</cp:coreProperties>
</file>