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88" r:id="rId5"/>
    <p:sldId id="265" r:id="rId6"/>
    <p:sldId id="289" r:id="rId7"/>
    <p:sldId id="270" r:id="rId8"/>
    <p:sldId id="268" r:id="rId9"/>
    <p:sldId id="279" r:id="rId10"/>
    <p:sldId id="272" r:id="rId11"/>
    <p:sldId id="277" r:id="rId12"/>
    <p:sldId id="278" r:id="rId13"/>
    <p:sldId id="280" r:id="rId14"/>
    <p:sldId id="281" r:id="rId15"/>
    <p:sldId id="282" r:id="rId16"/>
    <p:sldId id="283" r:id="rId17"/>
    <p:sldId id="284" r:id="rId18"/>
    <p:sldId id="285" r:id="rId19"/>
    <p:sldId id="286"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E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1F3AF-BA38-46C1-81EB-942D23DB28A2}" type="doc">
      <dgm:prSet loTypeId="urn:microsoft.com/office/officeart/2005/8/layout/cycle5" loCatId="cycle" qsTypeId="urn:microsoft.com/office/officeart/2005/8/quickstyle/simple4" qsCatId="simple" csTypeId="urn:microsoft.com/office/officeart/2005/8/colors/accent1_1" csCatId="accent1" phldr="1"/>
      <dgm:spPr/>
      <dgm:t>
        <a:bodyPr/>
        <a:lstStyle/>
        <a:p>
          <a:endParaRPr lang="tr-TR"/>
        </a:p>
      </dgm:t>
    </dgm:pt>
    <dgm:pt modelId="{75FF5ACC-F479-4138-80B3-BF7D36ED98FB}">
      <dgm:prSet phldrT="[Metin]"/>
      <dgm:spPr/>
      <dgm:t>
        <a:bodyPr/>
        <a:lstStyle/>
        <a:p>
          <a:r>
            <a:rPr lang="tr-TR" dirty="0" smtClean="0">
              <a:solidFill>
                <a:srgbClr val="552E1F"/>
              </a:solidFill>
              <a:latin typeface="Andalus" pitchFamily="18" charset="-78"/>
              <a:cs typeface="Andalus" pitchFamily="18" charset="-78"/>
            </a:rPr>
            <a:t>Kendini tanıma</a:t>
          </a:r>
          <a:endParaRPr lang="tr-TR" dirty="0">
            <a:solidFill>
              <a:srgbClr val="552E1F"/>
            </a:solidFill>
            <a:latin typeface="Andalus" pitchFamily="18" charset="-78"/>
            <a:cs typeface="Andalus" pitchFamily="18" charset="-78"/>
          </a:endParaRPr>
        </a:p>
      </dgm:t>
    </dgm:pt>
    <dgm:pt modelId="{E3B66324-C907-40CA-9666-B93A812FF2AF}" type="parTrans" cxnId="{8590431F-7B39-43A6-9B06-A8A76D3CE111}">
      <dgm:prSet/>
      <dgm:spPr/>
      <dgm:t>
        <a:bodyPr/>
        <a:lstStyle/>
        <a:p>
          <a:endParaRPr lang="tr-TR"/>
        </a:p>
      </dgm:t>
    </dgm:pt>
    <dgm:pt modelId="{AB7BE3CC-8949-4435-9E21-45EDAD051D43}" type="sibTrans" cxnId="{8590431F-7B39-43A6-9B06-A8A76D3CE111}">
      <dgm:prSet/>
      <dgm:spPr/>
      <dgm:t>
        <a:bodyPr/>
        <a:lstStyle/>
        <a:p>
          <a:endParaRPr lang="tr-TR"/>
        </a:p>
      </dgm:t>
    </dgm:pt>
    <dgm:pt modelId="{0E008F7A-2A8D-4664-8F1F-19769ED43758}">
      <dgm:prSet phldrT="[Metin]"/>
      <dgm:spPr/>
      <dgm:t>
        <a:bodyPr/>
        <a:lstStyle/>
        <a:p>
          <a:r>
            <a:rPr lang="tr-TR" dirty="0" smtClean="0">
              <a:solidFill>
                <a:srgbClr val="552E1F"/>
              </a:solidFill>
              <a:latin typeface="Andalus" pitchFamily="18" charset="-78"/>
              <a:cs typeface="Andalus" pitchFamily="18" charset="-78"/>
            </a:rPr>
            <a:t>İhtiyaçları fark etme</a:t>
          </a:r>
          <a:endParaRPr lang="tr-TR" dirty="0">
            <a:solidFill>
              <a:srgbClr val="552E1F"/>
            </a:solidFill>
            <a:latin typeface="Andalus" pitchFamily="18" charset="-78"/>
            <a:cs typeface="Andalus" pitchFamily="18" charset="-78"/>
          </a:endParaRPr>
        </a:p>
      </dgm:t>
    </dgm:pt>
    <dgm:pt modelId="{720FA594-76DB-40A1-8D39-7E6D70DD3AA5}" type="parTrans" cxnId="{547E0CF7-0290-45E2-9687-10867E1330F7}">
      <dgm:prSet/>
      <dgm:spPr/>
      <dgm:t>
        <a:bodyPr/>
        <a:lstStyle/>
        <a:p>
          <a:endParaRPr lang="tr-TR"/>
        </a:p>
      </dgm:t>
    </dgm:pt>
    <dgm:pt modelId="{87468766-2187-40D2-9FB7-F65156BD3AB0}" type="sibTrans" cxnId="{547E0CF7-0290-45E2-9687-10867E1330F7}">
      <dgm:prSet/>
      <dgm:spPr/>
      <dgm:t>
        <a:bodyPr/>
        <a:lstStyle/>
        <a:p>
          <a:endParaRPr lang="tr-TR"/>
        </a:p>
      </dgm:t>
    </dgm:pt>
    <dgm:pt modelId="{1EC2CFBB-06A9-421E-84F3-5D1DAD3E730B}">
      <dgm:prSet phldrT="[Metin]" custT="1"/>
      <dgm:spPr/>
      <dgm:t>
        <a:bodyPr/>
        <a:lstStyle/>
        <a:p>
          <a:r>
            <a:rPr lang="tr-TR" sz="1800" dirty="0" smtClean="0">
              <a:solidFill>
                <a:srgbClr val="552E1F"/>
              </a:solidFill>
              <a:latin typeface="Andalus" pitchFamily="18" charset="-78"/>
              <a:cs typeface="Andalus" pitchFamily="18" charset="-78"/>
            </a:rPr>
            <a:t>Değişime ayak uydurabilme</a:t>
          </a:r>
          <a:endParaRPr lang="tr-TR" sz="1800" dirty="0">
            <a:solidFill>
              <a:srgbClr val="552E1F"/>
            </a:solidFill>
            <a:latin typeface="Andalus" pitchFamily="18" charset="-78"/>
            <a:cs typeface="Andalus" pitchFamily="18" charset="-78"/>
          </a:endParaRPr>
        </a:p>
      </dgm:t>
    </dgm:pt>
    <dgm:pt modelId="{5BDF6A15-11D1-419D-B9D2-2D06A4FFE3AB}" type="parTrans" cxnId="{E57AE751-F540-4BF6-A915-6D5F9C7DC56B}">
      <dgm:prSet/>
      <dgm:spPr/>
      <dgm:t>
        <a:bodyPr/>
        <a:lstStyle/>
        <a:p>
          <a:endParaRPr lang="tr-TR"/>
        </a:p>
      </dgm:t>
    </dgm:pt>
    <dgm:pt modelId="{EDBDE434-1235-48D1-992B-320E1C0DA5E3}" type="sibTrans" cxnId="{E57AE751-F540-4BF6-A915-6D5F9C7DC56B}">
      <dgm:prSet/>
      <dgm:spPr/>
      <dgm:t>
        <a:bodyPr/>
        <a:lstStyle/>
        <a:p>
          <a:endParaRPr lang="tr-TR"/>
        </a:p>
      </dgm:t>
    </dgm:pt>
    <dgm:pt modelId="{1F2E3BDE-7D2A-4163-9AF2-F4D5AE9D62A8}">
      <dgm:prSet phldrT="[Metin]"/>
      <dgm:spPr/>
      <dgm:t>
        <a:bodyPr/>
        <a:lstStyle/>
        <a:p>
          <a:r>
            <a:rPr lang="tr-TR" dirty="0" smtClean="0">
              <a:solidFill>
                <a:srgbClr val="552E1F"/>
              </a:solidFill>
              <a:latin typeface="Andalus" pitchFamily="18" charset="-78"/>
              <a:cs typeface="Andalus" pitchFamily="18" charset="-78"/>
            </a:rPr>
            <a:t>Özerklik </a:t>
          </a:r>
          <a:endParaRPr lang="tr-TR" dirty="0">
            <a:solidFill>
              <a:srgbClr val="552E1F"/>
            </a:solidFill>
            <a:latin typeface="Andalus" pitchFamily="18" charset="-78"/>
            <a:cs typeface="Andalus" pitchFamily="18" charset="-78"/>
          </a:endParaRPr>
        </a:p>
      </dgm:t>
    </dgm:pt>
    <dgm:pt modelId="{0FE911A9-EC5C-48ED-A8DA-BD21CF744F35}" type="parTrans" cxnId="{6CA814D0-D373-473D-B6BA-7ED38B325651}">
      <dgm:prSet/>
      <dgm:spPr/>
      <dgm:t>
        <a:bodyPr/>
        <a:lstStyle/>
        <a:p>
          <a:endParaRPr lang="tr-TR"/>
        </a:p>
      </dgm:t>
    </dgm:pt>
    <dgm:pt modelId="{66C3DF48-3599-4CF8-BF0F-1D37AC94FA63}" type="sibTrans" cxnId="{6CA814D0-D373-473D-B6BA-7ED38B325651}">
      <dgm:prSet/>
      <dgm:spPr/>
      <dgm:t>
        <a:bodyPr/>
        <a:lstStyle/>
        <a:p>
          <a:endParaRPr lang="tr-TR"/>
        </a:p>
      </dgm:t>
    </dgm:pt>
    <dgm:pt modelId="{987872EF-6A05-41DA-A4D7-8ACB32C45572}">
      <dgm:prSet phldrT="[Metin]" custT="1"/>
      <dgm:spPr/>
      <dgm:t>
        <a:bodyPr/>
        <a:lstStyle/>
        <a:p>
          <a:pPr algn="ctr"/>
          <a:r>
            <a:rPr lang="tr-TR" sz="1800" dirty="0" smtClean="0">
              <a:solidFill>
                <a:srgbClr val="552E1F"/>
              </a:solidFill>
              <a:latin typeface="Andalus" pitchFamily="18" charset="-78"/>
              <a:cs typeface="Andalus" pitchFamily="18" charset="-78"/>
            </a:rPr>
            <a:t>Sosyal ilişkileri yürütebilme</a:t>
          </a:r>
          <a:endParaRPr lang="tr-TR" sz="1800" dirty="0">
            <a:solidFill>
              <a:srgbClr val="552E1F"/>
            </a:solidFill>
            <a:latin typeface="Andalus" pitchFamily="18" charset="-78"/>
            <a:cs typeface="Andalus" pitchFamily="18" charset="-78"/>
          </a:endParaRPr>
        </a:p>
      </dgm:t>
    </dgm:pt>
    <dgm:pt modelId="{78E93D1F-5AD9-4CEB-AC37-68D80C9CD20C}" type="parTrans" cxnId="{BB7E1C3B-0A6D-457F-812E-3532564ECC99}">
      <dgm:prSet/>
      <dgm:spPr/>
      <dgm:t>
        <a:bodyPr/>
        <a:lstStyle/>
        <a:p>
          <a:endParaRPr lang="tr-TR"/>
        </a:p>
      </dgm:t>
    </dgm:pt>
    <dgm:pt modelId="{6B674999-C55F-4F01-BD7E-30CE97C2CE02}" type="sibTrans" cxnId="{BB7E1C3B-0A6D-457F-812E-3532564ECC99}">
      <dgm:prSet/>
      <dgm:spPr/>
      <dgm:t>
        <a:bodyPr/>
        <a:lstStyle/>
        <a:p>
          <a:endParaRPr lang="tr-TR"/>
        </a:p>
      </dgm:t>
    </dgm:pt>
    <dgm:pt modelId="{BAE9272D-CB08-4BAB-9BBF-503B06F63E60}" type="pres">
      <dgm:prSet presAssocID="{5531F3AF-BA38-46C1-81EB-942D23DB28A2}" presName="cycle" presStyleCnt="0">
        <dgm:presLayoutVars>
          <dgm:dir/>
          <dgm:resizeHandles val="exact"/>
        </dgm:presLayoutVars>
      </dgm:prSet>
      <dgm:spPr/>
    </dgm:pt>
    <dgm:pt modelId="{8754B5CF-5DCA-4F04-8083-25BD96FCD1F8}" type="pres">
      <dgm:prSet presAssocID="{75FF5ACC-F479-4138-80B3-BF7D36ED98FB}" presName="node" presStyleLbl="node1" presStyleIdx="0" presStyleCnt="5" custScaleY="49462">
        <dgm:presLayoutVars>
          <dgm:bulletEnabled val="1"/>
        </dgm:presLayoutVars>
      </dgm:prSet>
      <dgm:spPr/>
    </dgm:pt>
    <dgm:pt modelId="{9AE3A9C2-E674-4EBC-8F53-4ECA64C28AB3}" type="pres">
      <dgm:prSet presAssocID="{75FF5ACC-F479-4138-80B3-BF7D36ED98FB}" presName="spNode" presStyleCnt="0"/>
      <dgm:spPr/>
    </dgm:pt>
    <dgm:pt modelId="{FE811D09-6AFC-40CD-B267-FD8D0ACEAEC9}" type="pres">
      <dgm:prSet presAssocID="{AB7BE3CC-8949-4435-9E21-45EDAD051D43}" presName="sibTrans" presStyleLbl="sibTrans1D1" presStyleIdx="0" presStyleCnt="5"/>
      <dgm:spPr/>
    </dgm:pt>
    <dgm:pt modelId="{293DD32C-3F18-4058-8DC5-92869269BA93}" type="pres">
      <dgm:prSet presAssocID="{0E008F7A-2A8D-4664-8F1F-19769ED43758}" presName="node" presStyleLbl="node1" presStyleIdx="1" presStyleCnt="5" custScaleY="55499">
        <dgm:presLayoutVars>
          <dgm:bulletEnabled val="1"/>
        </dgm:presLayoutVars>
      </dgm:prSet>
      <dgm:spPr/>
    </dgm:pt>
    <dgm:pt modelId="{2C7E9C3C-7FFD-4084-982E-BD8D7B76DA4C}" type="pres">
      <dgm:prSet presAssocID="{0E008F7A-2A8D-4664-8F1F-19769ED43758}" presName="spNode" presStyleCnt="0"/>
      <dgm:spPr/>
    </dgm:pt>
    <dgm:pt modelId="{4BAFB1F9-5430-436C-909B-144455036064}" type="pres">
      <dgm:prSet presAssocID="{87468766-2187-40D2-9FB7-F65156BD3AB0}" presName="sibTrans" presStyleLbl="sibTrans1D1" presStyleIdx="1" presStyleCnt="5"/>
      <dgm:spPr/>
    </dgm:pt>
    <dgm:pt modelId="{BEFE840F-19B1-4D7D-B587-6C2D6BB11D76}" type="pres">
      <dgm:prSet presAssocID="{1EC2CFBB-06A9-421E-84F3-5D1DAD3E730B}" presName="node" presStyleLbl="node1" presStyleIdx="2" presStyleCnt="5" custScaleY="56091">
        <dgm:presLayoutVars>
          <dgm:bulletEnabled val="1"/>
        </dgm:presLayoutVars>
      </dgm:prSet>
      <dgm:spPr/>
      <dgm:t>
        <a:bodyPr/>
        <a:lstStyle/>
        <a:p>
          <a:endParaRPr lang="tr-TR"/>
        </a:p>
      </dgm:t>
    </dgm:pt>
    <dgm:pt modelId="{26B91969-C879-4A3C-A2EC-3F6054D6F65C}" type="pres">
      <dgm:prSet presAssocID="{1EC2CFBB-06A9-421E-84F3-5D1DAD3E730B}" presName="spNode" presStyleCnt="0"/>
      <dgm:spPr/>
    </dgm:pt>
    <dgm:pt modelId="{18FCB2DD-EC2F-4AB3-9517-142E834BEEB5}" type="pres">
      <dgm:prSet presAssocID="{EDBDE434-1235-48D1-992B-320E1C0DA5E3}" presName="sibTrans" presStyleLbl="sibTrans1D1" presStyleIdx="2" presStyleCnt="5"/>
      <dgm:spPr/>
    </dgm:pt>
    <dgm:pt modelId="{72A4B3F4-6018-4151-91F2-89335BD69DCD}" type="pres">
      <dgm:prSet presAssocID="{1F2E3BDE-7D2A-4163-9AF2-F4D5AE9D62A8}" presName="node" presStyleLbl="node1" presStyleIdx="3" presStyleCnt="5" custScaleY="52412">
        <dgm:presLayoutVars>
          <dgm:bulletEnabled val="1"/>
        </dgm:presLayoutVars>
      </dgm:prSet>
      <dgm:spPr/>
    </dgm:pt>
    <dgm:pt modelId="{454169F4-E5C6-43EF-B2FB-62DE78DB5624}" type="pres">
      <dgm:prSet presAssocID="{1F2E3BDE-7D2A-4163-9AF2-F4D5AE9D62A8}" presName="spNode" presStyleCnt="0"/>
      <dgm:spPr/>
    </dgm:pt>
    <dgm:pt modelId="{98294351-EA19-4AFF-8F78-B8CC9C555A8F}" type="pres">
      <dgm:prSet presAssocID="{66C3DF48-3599-4CF8-BF0F-1D37AC94FA63}" presName="sibTrans" presStyleLbl="sibTrans1D1" presStyleIdx="3" presStyleCnt="5"/>
      <dgm:spPr/>
    </dgm:pt>
    <dgm:pt modelId="{8E89C0FA-C22C-4E15-A51B-7DC10D19460C}" type="pres">
      <dgm:prSet presAssocID="{987872EF-6A05-41DA-A4D7-8ACB32C45572}" presName="node" presStyleLbl="node1" presStyleIdx="4" presStyleCnt="5" custScaleY="64698">
        <dgm:presLayoutVars>
          <dgm:bulletEnabled val="1"/>
        </dgm:presLayoutVars>
      </dgm:prSet>
      <dgm:spPr/>
    </dgm:pt>
    <dgm:pt modelId="{563A04E8-E681-48C7-ACBB-DF32BD0F11DC}" type="pres">
      <dgm:prSet presAssocID="{987872EF-6A05-41DA-A4D7-8ACB32C45572}" presName="spNode" presStyleCnt="0"/>
      <dgm:spPr/>
    </dgm:pt>
    <dgm:pt modelId="{2647A7B2-1DDF-4B87-AB31-2389FBE33416}" type="pres">
      <dgm:prSet presAssocID="{6B674999-C55F-4F01-BD7E-30CE97C2CE02}" presName="sibTrans" presStyleLbl="sibTrans1D1" presStyleIdx="4" presStyleCnt="5"/>
      <dgm:spPr/>
    </dgm:pt>
  </dgm:ptLst>
  <dgm:cxnLst>
    <dgm:cxn modelId="{547E0CF7-0290-45E2-9687-10867E1330F7}" srcId="{5531F3AF-BA38-46C1-81EB-942D23DB28A2}" destId="{0E008F7A-2A8D-4664-8F1F-19769ED43758}" srcOrd="1" destOrd="0" parTransId="{720FA594-76DB-40A1-8D39-7E6D70DD3AA5}" sibTransId="{87468766-2187-40D2-9FB7-F65156BD3AB0}"/>
    <dgm:cxn modelId="{8590431F-7B39-43A6-9B06-A8A76D3CE111}" srcId="{5531F3AF-BA38-46C1-81EB-942D23DB28A2}" destId="{75FF5ACC-F479-4138-80B3-BF7D36ED98FB}" srcOrd="0" destOrd="0" parTransId="{E3B66324-C907-40CA-9666-B93A812FF2AF}" sibTransId="{AB7BE3CC-8949-4435-9E21-45EDAD051D43}"/>
    <dgm:cxn modelId="{1F0F08BC-E1EF-400B-B894-A0B14B0D3BAB}" type="presOf" srcId="{87468766-2187-40D2-9FB7-F65156BD3AB0}" destId="{4BAFB1F9-5430-436C-909B-144455036064}" srcOrd="0" destOrd="0" presId="urn:microsoft.com/office/officeart/2005/8/layout/cycle5"/>
    <dgm:cxn modelId="{E57AE751-F540-4BF6-A915-6D5F9C7DC56B}" srcId="{5531F3AF-BA38-46C1-81EB-942D23DB28A2}" destId="{1EC2CFBB-06A9-421E-84F3-5D1DAD3E730B}" srcOrd="2" destOrd="0" parTransId="{5BDF6A15-11D1-419D-B9D2-2D06A4FFE3AB}" sibTransId="{EDBDE434-1235-48D1-992B-320E1C0DA5E3}"/>
    <dgm:cxn modelId="{B4AA4F07-49A3-4B9C-A25E-104E5B43E4BC}" type="presOf" srcId="{75FF5ACC-F479-4138-80B3-BF7D36ED98FB}" destId="{8754B5CF-5DCA-4F04-8083-25BD96FCD1F8}" srcOrd="0" destOrd="0" presId="urn:microsoft.com/office/officeart/2005/8/layout/cycle5"/>
    <dgm:cxn modelId="{3C5ABD10-6069-4ACB-B2AA-BF8E4E3081C1}" type="presOf" srcId="{987872EF-6A05-41DA-A4D7-8ACB32C45572}" destId="{8E89C0FA-C22C-4E15-A51B-7DC10D19460C}" srcOrd="0" destOrd="0" presId="urn:microsoft.com/office/officeart/2005/8/layout/cycle5"/>
    <dgm:cxn modelId="{CB22AB43-04CF-4983-881D-04A1C573F3B8}" type="presOf" srcId="{1EC2CFBB-06A9-421E-84F3-5D1DAD3E730B}" destId="{BEFE840F-19B1-4D7D-B587-6C2D6BB11D76}" srcOrd="0" destOrd="0" presId="urn:microsoft.com/office/officeart/2005/8/layout/cycle5"/>
    <dgm:cxn modelId="{BB7E1C3B-0A6D-457F-812E-3532564ECC99}" srcId="{5531F3AF-BA38-46C1-81EB-942D23DB28A2}" destId="{987872EF-6A05-41DA-A4D7-8ACB32C45572}" srcOrd="4" destOrd="0" parTransId="{78E93D1F-5AD9-4CEB-AC37-68D80C9CD20C}" sibTransId="{6B674999-C55F-4F01-BD7E-30CE97C2CE02}"/>
    <dgm:cxn modelId="{9F4E7FDA-080E-462B-BAFA-EEC253975880}" type="presOf" srcId="{1F2E3BDE-7D2A-4163-9AF2-F4D5AE9D62A8}" destId="{72A4B3F4-6018-4151-91F2-89335BD69DCD}" srcOrd="0" destOrd="0" presId="urn:microsoft.com/office/officeart/2005/8/layout/cycle5"/>
    <dgm:cxn modelId="{C68A1C77-7A83-465E-B14E-84911AAC92C7}" type="presOf" srcId="{66C3DF48-3599-4CF8-BF0F-1D37AC94FA63}" destId="{98294351-EA19-4AFF-8F78-B8CC9C555A8F}" srcOrd="0" destOrd="0" presId="urn:microsoft.com/office/officeart/2005/8/layout/cycle5"/>
    <dgm:cxn modelId="{3E57FB01-4B36-4757-8D39-DEF9FE20E8A8}" type="presOf" srcId="{5531F3AF-BA38-46C1-81EB-942D23DB28A2}" destId="{BAE9272D-CB08-4BAB-9BBF-503B06F63E60}" srcOrd="0" destOrd="0" presId="urn:microsoft.com/office/officeart/2005/8/layout/cycle5"/>
    <dgm:cxn modelId="{3DD2DB87-7AF9-4D5A-B6FE-72C0536632E2}" type="presOf" srcId="{EDBDE434-1235-48D1-992B-320E1C0DA5E3}" destId="{18FCB2DD-EC2F-4AB3-9517-142E834BEEB5}" srcOrd="0" destOrd="0" presId="urn:microsoft.com/office/officeart/2005/8/layout/cycle5"/>
    <dgm:cxn modelId="{2481C433-4B50-4B3B-AC81-4080251BD9B1}" type="presOf" srcId="{0E008F7A-2A8D-4664-8F1F-19769ED43758}" destId="{293DD32C-3F18-4058-8DC5-92869269BA93}" srcOrd="0" destOrd="0" presId="urn:microsoft.com/office/officeart/2005/8/layout/cycle5"/>
    <dgm:cxn modelId="{6CA814D0-D373-473D-B6BA-7ED38B325651}" srcId="{5531F3AF-BA38-46C1-81EB-942D23DB28A2}" destId="{1F2E3BDE-7D2A-4163-9AF2-F4D5AE9D62A8}" srcOrd="3" destOrd="0" parTransId="{0FE911A9-EC5C-48ED-A8DA-BD21CF744F35}" sibTransId="{66C3DF48-3599-4CF8-BF0F-1D37AC94FA63}"/>
    <dgm:cxn modelId="{CBE15627-4123-45BB-9392-5A23CEC77574}" type="presOf" srcId="{6B674999-C55F-4F01-BD7E-30CE97C2CE02}" destId="{2647A7B2-1DDF-4B87-AB31-2389FBE33416}" srcOrd="0" destOrd="0" presId="urn:microsoft.com/office/officeart/2005/8/layout/cycle5"/>
    <dgm:cxn modelId="{5328AAE3-958B-4DDA-9057-2D18314DEC66}" type="presOf" srcId="{AB7BE3CC-8949-4435-9E21-45EDAD051D43}" destId="{FE811D09-6AFC-40CD-B267-FD8D0ACEAEC9}" srcOrd="0" destOrd="0" presId="urn:microsoft.com/office/officeart/2005/8/layout/cycle5"/>
    <dgm:cxn modelId="{DE33E79D-4A92-47BC-BD4F-03D155B9D9F0}" type="presParOf" srcId="{BAE9272D-CB08-4BAB-9BBF-503B06F63E60}" destId="{8754B5CF-5DCA-4F04-8083-25BD96FCD1F8}" srcOrd="0" destOrd="0" presId="urn:microsoft.com/office/officeart/2005/8/layout/cycle5"/>
    <dgm:cxn modelId="{22498849-E84A-448C-A57E-0A25C6F6EFCC}" type="presParOf" srcId="{BAE9272D-CB08-4BAB-9BBF-503B06F63E60}" destId="{9AE3A9C2-E674-4EBC-8F53-4ECA64C28AB3}" srcOrd="1" destOrd="0" presId="urn:microsoft.com/office/officeart/2005/8/layout/cycle5"/>
    <dgm:cxn modelId="{A0B62534-E89F-477A-9CF3-27D1F46C62BC}" type="presParOf" srcId="{BAE9272D-CB08-4BAB-9BBF-503B06F63E60}" destId="{FE811D09-6AFC-40CD-B267-FD8D0ACEAEC9}" srcOrd="2" destOrd="0" presId="urn:microsoft.com/office/officeart/2005/8/layout/cycle5"/>
    <dgm:cxn modelId="{676AFE05-4479-48E7-89BA-86A347289004}" type="presParOf" srcId="{BAE9272D-CB08-4BAB-9BBF-503B06F63E60}" destId="{293DD32C-3F18-4058-8DC5-92869269BA93}" srcOrd="3" destOrd="0" presId="urn:microsoft.com/office/officeart/2005/8/layout/cycle5"/>
    <dgm:cxn modelId="{896AE4E6-E253-45BE-B222-51AFD893B2E1}" type="presParOf" srcId="{BAE9272D-CB08-4BAB-9BBF-503B06F63E60}" destId="{2C7E9C3C-7FFD-4084-982E-BD8D7B76DA4C}" srcOrd="4" destOrd="0" presId="urn:microsoft.com/office/officeart/2005/8/layout/cycle5"/>
    <dgm:cxn modelId="{51E7E0A2-7FE1-4227-8002-8A03F8528DBF}" type="presParOf" srcId="{BAE9272D-CB08-4BAB-9BBF-503B06F63E60}" destId="{4BAFB1F9-5430-436C-909B-144455036064}" srcOrd="5" destOrd="0" presId="urn:microsoft.com/office/officeart/2005/8/layout/cycle5"/>
    <dgm:cxn modelId="{D7ACFDF4-78B1-410D-A555-5B3796C91CB2}" type="presParOf" srcId="{BAE9272D-CB08-4BAB-9BBF-503B06F63E60}" destId="{BEFE840F-19B1-4D7D-B587-6C2D6BB11D76}" srcOrd="6" destOrd="0" presId="urn:microsoft.com/office/officeart/2005/8/layout/cycle5"/>
    <dgm:cxn modelId="{07E7F8CE-CFC8-4975-A188-3CA351BB6CF6}" type="presParOf" srcId="{BAE9272D-CB08-4BAB-9BBF-503B06F63E60}" destId="{26B91969-C879-4A3C-A2EC-3F6054D6F65C}" srcOrd="7" destOrd="0" presId="urn:microsoft.com/office/officeart/2005/8/layout/cycle5"/>
    <dgm:cxn modelId="{04EFE304-CEC3-42A2-86DE-8D5BCEA6D71A}" type="presParOf" srcId="{BAE9272D-CB08-4BAB-9BBF-503B06F63E60}" destId="{18FCB2DD-EC2F-4AB3-9517-142E834BEEB5}" srcOrd="8" destOrd="0" presId="urn:microsoft.com/office/officeart/2005/8/layout/cycle5"/>
    <dgm:cxn modelId="{7A0E17B1-1350-4A5B-B679-73F35A459ECC}" type="presParOf" srcId="{BAE9272D-CB08-4BAB-9BBF-503B06F63E60}" destId="{72A4B3F4-6018-4151-91F2-89335BD69DCD}" srcOrd="9" destOrd="0" presId="urn:microsoft.com/office/officeart/2005/8/layout/cycle5"/>
    <dgm:cxn modelId="{45358B15-CBA1-4ECF-9E8C-C7BB49DF2369}" type="presParOf" srcId="{BAE9272D-CB08-4BAB-9BBF-503B06F63E60}" destId="{454169F4-E5C6-43EF-B2FB-62DE78DB5624}" srcOrd="10" destOrd="0" presId="urn:microsoft.com/office/officeart/2005/8/layout/cycle5"/>
    <dgm:cxn modelId="{551D3425-36A9-4825-A4CD-09D36FBD0C3D}" type="presParOf" srcId="{BAE9272D-CB08-4BAB-9BBF-503B06F63E60}" destId="{98294351-EA19-4AFF-8F78-B8CC9C555A8F}" srcOrd="11" destOrd="0" presId="urn:microsoft.com/office/officeart/2005/8/layout/cycle5"/>
    <dgm:cxn modelId="{713E2FFE-BF2E-471D-A000-9C97A3CAD31D}" type="presParOf" srcId="{BAE9272D-CB08-4BAB-9BBF-503B06F63E60}" destId="{8E89C0FA-C22C-4E15-A51B-7DC10D19460C}" srcOrd="12" destOrd="0" presId="urn:microsoft.com/office/officeart/2005/8/layout/cycle5"/>
    <dgm:cxn modelId="{0C429636-9D12-4042-980B-89447D5701C9}" type="presParOf" srcId="{BAE9272D-CB08-4BAB-9BBF-503B06F63E60}" destId="{563A04E8-E681-48C7-ACBB-DF32BD0F11DC}" srcOrd="13" destOrd="0" presId="urn:microsoft.com/office/officeart/2005/8/layout/cycle5"/>
    <dgm:cxn modelId="{85D01975-FF5E-4725-8312-5A4886E7361E}" type="presParOf" srcId="{BAE9272D-CB08-4BAB-9BBF-503B06F63E60}" destId="{2647A7B2-1DDF-4B87-AB31-2389FBE33416}"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4B5CF-5DCA-4F04-8083-25BD96FCD1F8}">
      <dsp:nvSpPr>
        <dsp:cNvPr id="0" name=""/>
        <dsp:cNvSpPr/>
      </dsp:nvSpPr>
      <dsp:spPr>
        <a:xfrm>
          <a:off x="3760486" y="182417"/>
          <a:ext cx="2184730" cy="702397"/>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552E1F"/>
              </a:solidFill>
              <a:latin typeface="Andalus" pitchFamily="18" charset="-78"/>
              <a:cs typeface="Andalus" pitchFamily="18" charset="-78"/>
            </a:rPr>
            <a:t>Kendini tanıma</a:t>
          </a:r>
          <a:endParaRPr lang="tr-TR" sz="1800" kern="1200" dirty="0">
            <a:solidFill>
              <a:srgbClr val="552E1F"/>
            </a:solidFill>
            <a:latin typeface="Andalus" pitchFamily="18" charset="-78"/>
            <a:cs typeface="Andalus" pitchFamily="18" charset="-78"/>
          </a:endParaRPr>
        </a:p>
      </dsp:txBody>
      <dsp:txXfrm>
        <a:off x="3760486" y="182417"/>
        <a:ext cx="2184730" cy="702397"/>
      </dsp:txXfrm>
    </dsp:sp>
    <dsp:sp modelId="{FE811D09-6AFC-40CD-B267-FD8D0ACEAEC9}">
      <dsp:nvSpPr>
        <dsp:cNvPr id="0" name=""/>
        <dsp:cNvSpPr/>
      </dsp:nvSpPr>
      <dsp:spPr>
        <a:xfrm>
          <a:off x="2017455" y="533616"/>
          <a:ext cx="5670792" cy="5670792"/>
        </a:xfrm>
        <a:custGeom>
          <a:avLst/>
          <a:gdLst/>
          <a:ahLst/>
          <a:cxnLst/>
          <a:rect l="0" t="0" r="0" b="0"/>
          <a:pathLst>
            <a:path>
              <a:moveTo>
                <a:pt x="4280199" y="395720"/>
              </a:moveTo>
              <a:arcTo wR="2835396" hR="2835396" stAng="18038070" swAng="148654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3DD32C-3F18-4058-8DC5-92869269BA93}">
      <dsp:nvSpPr>
        <dsp:cNvPr id="0" name=""/>
        <dsp:cNvSpPr/>
      </dsp:nvSpPr>
      <dsp:spPr>
        <a:xfrm>
          <a:off x="6457108" y="2098763"/>
          <a:ext cx="2184730" cy="788127"/>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552E1F"/>
              </a:solidFill>
              <a:latin typeface="Andalus" pitchFamily="18" charset="-78"/>
              <a:cs typeface="Andalus" pitchFamily="18" charset="-78"/>
            </a:rPr>
            <a:t>İhtiyaçları fark etme</a:t>
          </a:r>
          <a:endParaRPr lang="tr-TR" sz="1800" kern="1200" dirty="0">
            <a:solidFill>
              <a:srgbClr val="552E1F"/>
            </a:solidFill>
            <a:latin typeface="Andalus" pitchFamily="18" charset="-78"/>
            <a:cs typeface="Andalus" pitchFamily="18" charset="-78"/>
          </a:endParaRPr>
        </a:p>
      </dsp:txBody>
      <dsp:txXfrm>
        <a:off x="6457108" y="2098763"/>
        <a:ext cx="2184730" cy="788127"/>
      </dsp:txXfrm>
    </dsp:sp>
    <dsp:sp modelId="{4BAFB1F9-5430-436C-909B-144455036064}">
      <dsp:nvSpPr>
        <dsp:cNvPr id="0" name=""/>
        <dsp:cNvSpPr/>
      </dsp:nvSpPr>
      <dsp:spPr>
        <a:xfrm>
          <a:off x="2017455" y="533616"/>
          <a:ext cx="5670792" cy="5670792"/>
        </a:xfrm>
        <a:custGeom>
          <a:avLst/>
          <a:gdLst/>
          <a:ahLst/>
          <a:cxnLst/>
          <a:rect l="0" t="0" r="0" b="0"/>
          <a:pathLst>
            <a:path>
              <a:moveTo>
                <a:pt x="5670773" y="2845837"/>
              </a:moveTo>
              <a:arcTo wR="2835396" hR="2835396" stAng="21612660" swAng="1904618"/>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FE840F-19B1-4D7D-B587-6C2D6BB11D76}">
      <dsp:nvSpPr>
        <dsp:cNvPr id="0" name=""/>
        <dsp:cNvSpPr/>
      </dsp:nvSpPr>
      <dsp:spPr>
        <a:xfrm>
          <a:off x="5427090" y="5264629"/>
          <a:ext cx="2184730" cy="796534"/>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552E1F"/>
              </a:solidFill>
              <a:latin typeface="Andalus" pitchFamily="18" charset="-78"/>
              <a:cs typeface="Andalus" pitchFamily="18" charset="-78"/>
            </a:rPr>
            <a:t>Değişime ayak uydurabilme</a:t>
          </a:r>
          <a:endParaRPr lang="tr-TR" sz="1800" kern="1200" dirty="0">
            <a:solidFill>
              <a:srgbClr val="552E1F"/>
            </a:solidFill>
            <a:latin typeface="Andalus" pitchFamily="18" charset="-78"/>
            <a:cs typeface="Andalus" pitchFamily="18" charset="-78"/>
          </a:endParaRPr>
        </a:p>
      </dsp:txBody>
      <dsp:txXfrm>
        <a:off x="5427090" y="5264629"/>
        <a:ext cx="2184730" cy="796534"/>
      </dsp:txXfrm>
    </dsp:sp>
    <dsp:sp modelId="{18FCB2DD-EC2F-4AB3-9517-142E834BEEB5}">
      <dsp:nvSpPr>
        <dsp:cNvPr id="0" name=""/>
        <dsp:cNvSpPr/>
      </dsp:nvSpPr>
      <dsp:spPr>
        <a:xfrm>
          <a:off x="2017455" y="533616"/>
          <a:ext cx="5670792" cy="5670792"/>
        </a:xfrm>
        <a:custGeom>
          <a:avLst/>
          <a:gdLst/>
          <a:ahLst/>
          <a:cxnLst/>
          <a:rect l="0" t="0" r="0" b="0"/>
          <a:pathLst>
            <a:path>
              <a:moveTo>
                <a:pt x="3366308" y="5620643"/>
              </a:moveTo>
              <a:arcTo wR="2835396" hR="2835396" stAng="4752479" swAng="1391852"/>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A4B3F4-6018-4151-91F2-89335BD69DCD}">
      <dsp:nvSpPr>
        <dsp:cNvPr id="0" name=""/>
        <dsp:cNvSpPr/>
      </dsp:nvSpPr>
      <dsp:spPr>
        <a:xfrm>
          <a:off x="2093881" y="5290751"/>
          <a:ext cx="2184730" cy="744289"/>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552E1F"/>
              </a:solidFill>
              <a:latin typeface="Andalus" pitchFamily="18" charset="-78"/>
              <a:cs typeface="Andalus" pitchFamily="18" charset="-78"/>
            </a:rPr>
            <a:t>Özerklik </a:t>
          </a:r>
          <a:endParaRPr lang="tr-TR" sz="1800" kern="1200" dirty="0">
            <a:solidFill>
              <a:srgbClr val="552E1F"/>
            </a:solidFill>
            <a:latin typeface="Andalus" pitchFamily="18" charset="-78"/>
            <a:cs typeface="Andalus" pitchFamily="18" charset="-78"/>
          </a:endParaRPr>
        </a:p>
      </dsp:txBody>
      <dsp:txXfrm>
        <a:off x="2093881" y="5290751"/>
        <a:ext cx="2184730" cy="744289"/>
      </dsp:txXfrm>
    </dsp:sp>
    <dsp:sp modelId="{98294351-EA19-4AFF-8F78-B8CC9C555A8F}">
      <dsp:nvSpPr>
        <dsp:cNvPr id="0" name=""/>
        <dsp:cNvSpPr/>
      </dsp:nvSpPr>
      <dsp:spPr>
        <a:xfrm>
          <a:off x="2017455" y="533616"/>
          <a:ext cx="5670792" cy="5670792"/>
        </a:xfrm>
        <a:custGeom>
          <a:avLst/>
          <a:gdLst/>
          <a:ahLst/>
          <a:cxnLst/>
          <a:rect l="0" t="0" r="0" b="0"/>
          <a:pathLst>
            <a:path>
              <a:moveTo>
                <a:pt x="451539" y="4370551"/>
              </a:moveTo>
              <a:arcTo wR="2835396" hR="2835396" stAng="8833157" swAng="1880709"/>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E89C0FA-C22C-4E15-A51B-7DC10D19460C}">
      <dsp:nvSpPr>
        <dsp:cNvPr id="0" name=""/>
        <dsp:cNvSpPr/>
      </dsp:nvSpPr>
      <dsp:spPr>
        <a:xfrm>
          <a:off x="1063863" y="2033446"/>
          <a:ext cx="2184730" cy="918760"/>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552E1F"/>
              </a:solidFill>
              <a:latin typeface="Andalus" pitchFamily="18" charset="-78"/>
              <a:cs typeface="Andalus" pitchFamily="18" charset="-78"/>
            </a:rPr>
            <a:t>Sosyal ilişkileri yürütebilme</a:t>
          </a:r>
          <a:endParaRPr lang="tr-TR" sz="1800" kern="1200" dirty="0">
            <a:solidFill>
              <a:srgbClr val="552E1F"/>
            </a:solidFill>
            <a:latin typeface="Andalus" pitchFamily="18" charset="-78"/>
            <a:cs typeface="Andalus" pitchFamily="18" charset="-78"/>
          </a:endParaRPr>
        </a:p>
      </dsp:txBody>
      <dsp:txXfrm>
        <a:off x="1063863" y="2033446"/>
        <a:ext cx="2184730" cy="918760"/>
      </dsp:txXfrm>
    </dsp:sp>
    <dsp:sp modelId="{2647A7B2-1DDF-4B87-AB31-2389FBE33416}">
      <dsp:nvSpPr>
        <dsp:cNvPr id="0" name=""/>
        <dsp:cNvSpPr/>
      </dsp:nvSpPr>
      <dsp:spPr>
        <a:xfrm>
          <a:off x="2017455" y="533616"/>
          <a:ext cx="5670792" cy="5670792"/>
        </a:xfrm>
        <a:custGeom>
          <a:avLst/>
          <a:gdLst/>
          <a:ahLst/>
          <a:cxnLst/>
          <a:rect l="0" t="0" r="0" b="0"/>
          <a:pathLst>
            <a:path>
              <a:moveTo>
                <a:pt x="535612" y="1176943"/>
              </a:moveTo>
              <a:arcTo wR="2835396" hR="2835396" stAng="12947800" swAng="143089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11/18/2019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11/18/2019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11/18/2019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11/18/2019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11/18/2019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4663" y="600891"/>
            <a:ext cx="10110652" cy="5329645"/>
          </a:xfrm>
        </p:spPr>
        <p:txBody>
          <a:bodyPr/>
          <a:lstStyle/>
          <a:p>
            <a:r>
              <a:rPr lang="tr-TR" sz="6600" dirty="0" smtClean="0">
                <a:effectLst>
                  <a:outerShdw blurRad="38100" dist="38100" dir="2700000" algn="tl">
                    <a:srgbClr val="000000">
                      <a:alpha val="43137"/>
                    </a:srgbClr>
                  </a:outerShdw>
                </a:effectLst>
                <a:latin typeface="Andalus" pitchFamily="18" charset="-78"/>
                <a:cs typeface="Andalus" pitchFamily="18" charset="-78"/>
              </a:rPr>
              <a:t>DİNGİN ÇOCUKLUKTAN FIRTINALI ERGENLİĞE</a:t>
            </a:r>
            <a:endParaRPr lang="tr-TR" sz="6600" dirty="0">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 xmlns:p14="http://schemas.microsoft.com/office/powerpoint/2010/main" val="320624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cinsel-gelisim-bozukluklari-erken-ergenlik-gecikmis-ergenlik-nedir.jpg"/>
          <p:cNvPicPr>
            <a:picLocks noGrp="1" noChangeAspect="1"/>
          </p:cNvPicPr>
          <p:nvPr>
            <p:ph type="pic" idx="1"/>
          </p:nvPr>
        </p:nvPicPr>
        <p:blipFill>
          <a:blip r:embed="rId2"/>
          <a:srcRect l="19790" r="19790"/>
          <a:stretch>
            <a:fillRect/>
          </a:stretch>
        </p:blipFill>
        <p:spPr>
          <a:xfrm>
            <a:off x="849085" y="757646"/>
            <a:ext cx="5760721" cy="5238205"/>
          </a:xfrm>
          <a:prstGeom prst="rect">
            <a:avLst/>
          </a:prstGeom>
          <a:ln>
            <a:noFill/>
          </a:ln>
          <a:effectLst>
            <a:softEdge rad="112500"/>
          </a:effectLst>
        </p:spPr>
      </p:pic>
      <p:sp>
        <p:nvSpPr>
          <p:cNvPr id="3" name="2 Başlık"/>
          <p:cNvSpPr>
            <a:spLocks noGrp="1"/>
          </p:cNvSpPr>
          <p:nvPr>
            <p:ph type="title"/>
          </p:nvPr>
        </p:nvSpPr>
        <p:spPr>
          <a:xfrm>
            <a:off x="8298695" y="1345475"/>
            <a:ext cx="3092117" cy="496389"/>
          </a:xfrm>
        </p:spPr>
        <p:txBody>
          <a:bodyPr/>
          <a:lstStyle/>
          <a:p>
            <a:r>
              <a:rPr lang="tr-TR" dirty="0" smtClean="0">
                <a:latin typeface="Andalus" pitchFamily="18" charset="-78"/>
                <a:cs typeface="Andalus" pitchFamily="18" charset="-78"/>
              </a:rPr>
              <a:t>4. Cinsel gelişim</a:t>
            </a:r>
            <a:endParaRPr lang="tr-TR" dirty="0">
              <a:latin typeface="Andalus" pitchFamily="18" charset="-78"/>
              <a:cs typeface="Andalus" pitchFamily="18" charset="-78"/>
            </a:endParaRPr>
          </a:p>
        </p:txBody>
      </p:sp>
      <p:sp>
        <p:nvSpPr>
          <p:cNvPr id="4" name="3 Metin Yer Tutucusu"/>
          <p:cNvSpPr>
            <a:spLocks noGrp="1"/>
          </p:cNvSpPr>
          <p:nvPr>
            <p:ph type="body" sz="half" idx="2"/>
          </p:nvPr>
        </p:nvSpPr>
        <p:spPr>
          <a:xfrm>
            <a:off x="8085909" y="2133221"/>
            <a:ext cx="3866605" cy="3954069"/>
          </a:xfrm>
        </p:spPr>
        <p:txBody>
          <a:bodyPr>
            <a:normAutofit/>
          </a:bodyPr>
          <a:lstStyle/>
          <a:p>
            <a:pPr>
              <a:lnSpc>
                <a:spcPct val="200000"/>
              </a:lnSpc>
            </a:pPr>
            <a:r>
              <a:rPr lang="tr-TR" sz="1700" dirty="0" smtClean="0"/>
              <a:t>Ergenlikte,  cinsel bir takım değişiklikler  gerçekleşir. </a:t>
            </a:r>
            <a:r>
              <a:rPr lang="tr-TR" sz="1700" dirty="0" smtClean="0"/>
              <a:t> Kız</a:t>
            </a:r>
            <a:r>
              <a:rPr lang="tr-TR" sz="1700" dirty="0" smtClean="0"/>
              <a:t>, kızlık kimliğini; erkek de erkek kimliğini çoktan benimsemiştir, </a:t>
            </a:r>
            <a:r>
              <a:rPr lang="tr-TR" sz="1700" dirty="0" smtClean="0"/>
              <a:t> ama </a:t>
            </a:r>
            <a:r>
              <a:rPr lang="tr-TR" sz="1700" dirty="0" smtClean="0"/>
              <a:t>aşılacak son bir aşama kalmıştır o da cinsel iç salgı bezlerinin hızlı  uyanışıyla ortaya çıkan yeni duruma uyum sağlamak.</a:t>
            </a:r>
          </a:p>
          <a:p>
            <a:endParaRPr lang="tr-T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73829" y="1073888"/>
            <a:ext cx="8752114" cy="4582329"/>
          </a:xfrm>
        </p:spPr>
        <p:txBody>
          <a:bodyPr>
            <a:normAutofit/>
          </a:bodyPr>
          <a:lstStyle/>
          <a:p>
            <a:pPr algn="ctr"/>
            <a:r>
              <a:rPr lang="tr-TR" sz="7200" dirty="0" smtClean="0">
                <a:solidFill>
                  <a:schemeClr val="accent1">
                    <a:lumMod val="75000"/>
                  </a:schemeClr>
                </a:solidFill>
                <a:latin typeface="Andalus" pitchFamily="18" charset="-78"/>
                <a:cs typeface="Andalus" pitchFamily="18" charset="-78"/>
              </a:rPr>
              <a:t>ERGENLİK DÖNEMİNDE YAŞANABİLECEK SORUNLAR</a:t>
            </a:r>
            <a:endParaRPr lang="tr-TR" sz="7200" dirty="0">
              <a:solidFill>
                <a:schemeClr val="accent1">
                  <a:lumMod val="75000"/>
                </a:schemeClr>
              </a:solidFill>
              <a:latin typeface="Andalus" pitchFamily="18" charset="-78"/>
              <a:cs typeface="Andalus"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resim1.jpg"/>
          <p:cNvPicPr>
            <a:picLocks noGrp="1" noChangeAspect="1"/>
          </p:cNvPicPr>
          <p:nvPr>
            <p:ph type="pic" idx="1"/>
          </p:nvPr>
        </p:nvPicPr>
        <p:blipFill>
          <a:blip r:embed="rId2"/>
          <a:srcRect t="15305" b="15305"/>
          <a:stretch>
            <a:fillRect/>
          </a:stretch>
        </p:blipFill>
        <p:spPr>
          <a:xfrm>
            <a:off x="1332411" y="1123406"/>
            <a:ext cx="4976949" cy="4885510"/>
          </a:xfrm>
          <a:prstGeom prst="rect">
            <a:avLst/>
          </a:prstGeom>
          <a:ln>
            <a:noFill/>
          </a:ln>
          <a:effectLst>
            <a:softEdge rad="112500"/>
          </a:effectLst>
        </p:spPr>
      </p:pic>
      <p:sp>
        <p:nvSpPr>
          <p:cNvPr id="4" name="3 Metin Yer Tutucusu"/>
          <p:cNvSpPr>
            <a:spLocks noGrp="1"/>
          </p:cNvSpPr>
          <p:nvPr>
            <p:ph type="body" sz="half" idx="2"/>
          </p:nvPr>
        </p:nvSpPr>
        <p:spPr>
          <a:xfrm>
            <a:off x="8281852" y="1597645"/>
            <a:ext cx="3474720" cy="4164164"/>
          </a:xfrm>
        </p:spPr>
        <p:txBody>
          <a:bodyPr>
            <a:normAutofit fontScale="92500"/>
          </a:bodyPr>
          <a:lstStyle/>
          <a:p>
            <a:pPr>
              <a:lnSpc>
                <a:spcPct val="150000"/>
              </a:lnSpc>
            </a:pPr>
            <a:r>
              <a:rPr lang="tr-TR" sz="2200" dirty="0" smtClean="0">
                <a:solidFill>
                  <a:schemeClr val="bg1"/>
                </a:solidFill>
              </a:rPr>
              <a:t>Erken ve gecikmiş ergenlik</a:t>
            </a:r>
          </a:p>
          <a:p>
            <a:pPr>
              <a:lnSpc>
                <a:spcPct val="150000"/>
              </a:lnSpc>
            </a:pPr>
            <a:r>
              <a:rPr lang="tr-TR" sz="2200" dirty="0" smtClean="0">
                <a:solidFill>
                  <a:schemeClr val="bg1"/>
                </a:solidFill>
              </a:rPr>
              <a:t>Şişmanlık</a:t>
            </a:r>
          </a:p>
          <a:p>
            <a:pPr>
              <a:lnSpc>
                <a:spcPct val="150000"/>
              </a:lnSpc>
            </a:pPr>
            <a:r>
              <a:rPr lang="tr-TR" sz="2200" dirty="0" smtClean="0">
                <a:solidFill>
                  <a:schemeClr val="bg1"/>
                </a:solidFill>
              </a:rPr>
              <a:t>Anoreksiya (psikolojik nedenli iştahsızlık ve aşırı kilo kaybı)</a:t>
            </a:r>
            <a:endParaRPr lang="tr-TR" sz="2200" dirty="0" smtClean="0">
              <a:solidFill>
                <a:schemeClr val="bg1"/>
              </a:solidFill>
            </a:endParaRPr>
          </a:p>
          <a:p>
            <a:pPr>
              <a:lnSpc>
                <a:spcPct val="150000"/>
              </a:lnSpc>
            </a:pPr>
            <a:r>
              <a:rPr lang="tr-TR" sz="2200" dirty="0" smtClean="0">
                <a:solidFill>
                  <a:schemeClr val="bg1"/>
                </a:solidFill>
              </a:rPr>
              <a:t>Akne (sivilceler)</a:t>
            </a:r>
          </a:p>
          <a:p>
            <a:pPr>
              <a:lnSpc>
                <a:spcPct val="150000"/>
              </a:lnSpc>
            </a:pPr>
            <a:r>
              <a:rPr lang="tr-TR" sz="2200" dirty="0" smtClean="0">
                <a:solidFill>
                  <a:schemeClr val="bg1"/>
                </a:solidFill>
              </a:rPr>
              <a:t>Utangaçlık ve sosyal ilişkilere girmekten kaçınmak</a:t>
            </a:r>
          </a:p>
          <a:p>
            <a:pPr>
              <a:lnSpc>
                <a:spcPct val="150000"/>
              </a:lnSpc>
            </a:pPr>
            <a:endParaRPr lang="tr-TR" sz="2200" dirty="0" smtClean="0">
              <a:solidFill>
                <a:schemeClr val="bg1"/>
              </a:solidFill>
            </a:endParaRPr>
          </a:p>
          <a:p>
            <a:pPr>
              <a:lnSpc>
                <a:spcPct val="150000"/>
              </a:lnSpc>
            </a:pPr>
            <a:endParaRPr lang="tr-TR" dirty="0" smtClean="0">
              <a:solidFill>
                <a:schemeClr val="bg1"/>
              </a:solidFill>
            </a:endParaRPr>
          </a:p>
          <a:p>
            <a:endParaRPr lang="tr-T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35087" y="809898"/>
            <a:ext cx="8516982" cy="4650376"/>
          </a:xfrm>
        </p:spPr>
        <p:txBody>
          <a:bodyPr>
            <a:normAutofit/>
          </a:bodyPr>
          <a:lstStyle/>
          <a:p>
            <a:pPr algn="ctr"/>
            <a:r>
              <a:rPr lang="tr-TR" sz="7200" dirty="0" smtClean="0">
                <a:solidFill>
                  <a:schemeClr val="accent1">
                    <a:lumMod val="75000"/>
                  </a:schemeClr>
                </a:solidFill>
                <a:latin typeface="Andalus" pitchFamily="18" charset="-78"/>
                <a:cs typeface="Andalus" pitchFamily="18" charset="-78"/>
              </a:rPr>
              <a:t>Ben kimim?</a:t>
            </a:r>
            <a:br>
              <a:rPr lang="tr-TR" sz="7200" dirty="0" smtClean="0">
                <a:solidFill>
                  <a:schemeClr val="accent1">
                    <a:lumMod val="75000"/>
                  </a:schemeClr>
                </a:solidFill>
                <a:latin typeface="Andalus" pitchFamily="18" charset="-78"/>
                <a:cs typeface="Andalus" pitchFamily="18" charset="-78"/>
              </a:rPr>
            </a:br>
            <a:r>
              <a:rPr lang="tr-TR" sz="7200" dirty="0" smtClean="0">
                <a:solidFill>
                  <a:schemeClr val="accent1">
                    <a:lumMod val="75000"/>
                  </a:schemeClr>
                </a:solidFill>
                <a:latin typeface="Andalus" pitchFamily="18" charset="-78"/>
                <a:cs typeface="Andalus" pitchFamily="18" charset="-78"/>
              </a:rPr>
              <a:t>Kime benzemeliyim?</a:t>
            </a:r>
            <a:endParaRPr lang="tr-TR" sz="7200" dirty="0">
              <a:solidFill>
                <a:schemeClr val="accent1">
                  <a:lumMod val="75000"/>
                </a:schemeClr>
              </a:solidFill>
              <a:latin typeface="Andalus" pitchFamily="18" charset="-78"/>
              <a:cs typeface="Andalus" pitchFamily="18"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64741" y="4284619"/>
            <a:ext cx="10178322" cy="1959428"/>
          </a:xfrm>
        </p:spPr>
        <p:txBody>
          <a:bodyPr/>
          <a:lstStyle/>
          <a:p>
            <a:pPr>
              <a:lnSpc>
                <a:spcPct val="150000"/>
              </a:lnSpc>
            </a:pPr>
            <a:r>
              <a:rPr lang="tr-TR" dirty="0" smtClean="0">
                <a:solidFill>
                  <a:srgbClr val="552E1F"/>
                </a:solidFill>
              </a:rPr>
              <a:t>Ergenlik döneminde başlıca göreviniz, bir birey olarak kendinize özel bir kimlik oluşturmanızdır.</a:t>
            </a:r>
          </a:p>
          <a:p>
            <a:pPr>
              <a:lnSpc>
                <a:spcPct val="150000"/>
              </a:lnSpc>
            </a:pPr>
            <a:r>
              <a:rPr lang="tr-TR" dirty="0" smtClean="0">
                <a:solidFill>
                  <a:srgbClr val="552E1F"/>
                </a:solidFill>
              </a:rPr>
              <a:t>Bu dönemde sizden beklenen </a:t>
            </a:r>
            <a:r>
              <a:rPr lang="tr-TR" b="1" dirty="0" smtClean="0">
                <a:solidFill>
                  <a:srgbClr val="552E1F"/>
                </a:solidFill>
              </a:rPr>
              <a:t>‘Olduğunuz kişi olarak kendiniz’</a:t>
            </a:r>
            <a:r>
              <a:rPr lang="tr-TR" dirty="0" smtClean="0">
                <a:solidFill>
                  <a:srgbClr val="552E1F"/>
                </a:solidFill>
              </a:rPr>
              <a:t> ve </a:t>
            </a:r>
            <a:r>
              <a:rPr lang="tr-TR" b="1" dirty="0" smtClean="0">
                <a:solidFill>
                  <a:srgbClr val="552E1F"/>
                </a:solidFill>
              </a:rPr>
              <a:t>‘Olmayı istediğiniz kişi olarak kendiniz’</a:t>
            </a:r>
            <a:r>
              <a:rPr lang="tr-TR" dirty="0" smtClean="0">
                <a:solidFill>
                  <a:srgbClr val="552E1F"/>
                </a:solidFill>
              </a:rPr>
              <a:t> arasında makul bir birlik sağlamanızdır.</a:t>
            </a:r>
          </a:p>
          <a:p>
            <a:pPr>
              <a:lnSpc>
                <a:spcPct val="150000"/>
              </a:lnSpc>
            </a:pPr>
            <a:endParaRPr lang="tr-TR" dirty="0">
              <a:solidFill>
                <a:srgbClr val="552E1F"/>
              </a:solidFill>
            </a:endParaRPr>
          </a:p>
        </p:txBody>
      </p:sp>
      <p:pic>
        <p:nvPicPr>
          <p:cNvPr id="1026" name="Picture 2" descr="C:\Users\mahmut yılmaz\Desktop\ergenlik dönemi\foto\8.jpg"/>
          <p:cNvPicPr>
            <a:picLocks noChangeAspect="1" noChangeArrowheads="1"/>
          </p:cNvPicPr>
          <p:nvPr/>
        </p:nvPicPr>
        <p:blipFill>
          <a:blip r:embed="rId2"/>
          <a:srcRect/>
          <a:stretch>
            <a:fillRect/>
          </a:stretch>
        </p:blipFill>
        <p:spPr bwMode="auto">
          <a:xfrm>
            <a:off x="2952206" y="783587"/>
            <a:ext cx="6061165" cy="299157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03927" y="1946365"/>
            <a:ext cx="10178322" cy="3043647"/>
          </a:xfrm>
        </p:spPr>
        <p:txBody>
          <a:bodyPr>
            <a:noAutofit/>
          </a:bodyPr>
          <a:lstStyle/>
          <a:p>
            <a:pPr>
              <a:lnSpc>
                <a:spcPct val="150000"/>
              </a:lnSpc>
            </a:pPr>
            <a:r>
              <a:rPr lang="tr-TR" sz="2400" dirty="0" smtClean="0">
                <a:solidFill>
                  <a:srgbClr val="552E1F"/>
                </a:solidFill>
              </a:rPr>
              <a:t>Kimlik gelişimi bazı aşamalar sonucunda gerçekleşmektedir. </a:t>
            </a:r>
          </a:p>
          <a:p>
            <a:pPr marL="457200" indent="-457200">
              <a:lnSpc>
                <a:spcPct val="150000"/>
              </a:lnSpc>
              <a:buFont typeface="+mj-lt"/>
              <a:buAutoNum type="arabicPeriod"/>
            </a:pPr>
            <a:r>
              <a:rPr lang="tr-TR" sz="2400" dirty="0" smtClean="0">
                <a:solidFill>
                  <a:srgbClr val="552E1F"/>
                </a:solidFill>
              </a:rPr>
              <a:t>Aşama </a:t>
            </a:r>
            <a:r>
              <a:rPr lang="tr-TR" sz="2400" b="1" u="sng" dirty="0" smtClean="0">
                <a:solidFill>
                  <a:schemeClr val="accent1">
                    <a:lumMod val="75000"/>
                  </a:schemeClr>
                </a:solidFill>
              </a:rPr>
              <a:t>‘BEN KİMİM?’ </a:t>
            </a:r>
            <a:r>
              <a:rPr lang="tr-TR" sz="2400" dirty="0" smtClean="0">
                <a:solidFill>
                  <a:srgbClr val="552E1F"/>
                </a:solidFill>
              </a:rPr>
              <a:t>sorusuna yanıt bulma uğraşıdır. Bu arayış sürecinde çeşitli roller denenebilir, farklı rollere ve ilişkilere girilerek deneyim kazanılmaya çalışılır.</a:t>
            </a:r>
          </a:p>
          <a:p>
            <a:pPr marL="457200" indent="-457200">
              <a:lnSpc>
                <a:spcPct val="150000"/>
              </a:lnSpc>
              <a:buFont typeface="+mj-lt"/>
              <a:buAutoNum type="arabicPeriod"/>
            </a:pPr>
            <a:r>
              <a:rPr lang="tr-TR" sz="2400" dirty="0" smtClean="0">
                <a:solidFill>
                  <a:srgbClr val="552E1F"/>
                </a:solidFill>
              </a:rPr>
              <a:t>Aşama kendini arama kendini keşfetme sürecidir.</a:t>
            </a:r>
            <a:endParaRPr lang="tr-TR" sz="2400" dirty="0">
              <a:solidFill>
                <a:srgbClr val="552E1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72F396B7-3911-4CE4-8DAD-72FF07FA5938.JPEG"/>
          <p:cNvPicPr>
            <a:picLocks noGrp="1" noChangeAspect="1"/>
          </p:cNvPicPr>
          <p:nvPr>
            <p:ph type="pic" idx="1"/>
          </p:nvPr>
        </p:nvPicPr>
        <p:blipFill>
          <a:blip r:embed="rId2"/>
          <a:srcRect l="730" r="730"/>
          <a:stretch>
            <a:fillRect/>
          </a:stretch>
        </p:blipFill>
        <p:spPr>
          <a:xfrm>
            <a:off x="796833" y="574766"/>
            <a:ext cx="6021977" cy="5614606"/>
          </a:xfrm>
          <a:prstGeom prst="rect">
            <a:avLst/>
          </a:prstGeom>
          <a:ln>
            <a:noFill/>
          </a:ln>
          <a:effectLst>
            <a:softEdge rad="112500"/>
          </a:effectLst>
        </p:spPr>
      </p:pic>
      <p:sp>
        <p:nvSpPr>
          <p:cNvPr id="3" name="2 Başlık"/>
          <p:cNvSpPr>
            <a:spLocks noGrp="1"/>
          </p:cNvSpPr>
          <p:nvPr>
            <p:ph type="title"/>
          </p:nvPr>
        </p:nvSpPr>
        <p:spPr>
          <a:xfrm>
            <a:off x="8337883" y="457200"/>
            <a:ext cx="3092117" cy="744583"/>
          </a:xfrm>
        </p:spPr>
        <p:txBody>
          <a:bodyPr/>
          <a:lstStyle/>
          <a:p>
            <a:pPr algn="ctr"/>
            <a:r>
              <a:rPr lang="tr-TR" dirty="0" smtClean="0"/>
              <a:t>KİMLİK BUNALIMI</a:t>
            </a:r>
            <a:endParaRPr lang="tr-TR" dirty="0"/>
          </a:p>
        </p:txBody>
      </p:sp>
      <p:sp>
        <p:nvSpPr>
          <p:cNvPr id="4" name="3 Metin Yer Tutucusu"/>
          <p:cNvSpPr>
            <a:spLocks noGrp="1"/>
          </p:cNvSpPr>
          <p:nvPr>
            <p:ph type="body" sz="half" idx="2"/>
          </p:nvPr>
        </p:nvSpPr>
        <p:spPr>
          <a:xfrm>
            <a:off x="7837714" y="1449977"/>
            <a:ext cx="4049485" cy="5068389"/>
          </a:xfrm>
        </p:spPr>
        <p:txBody>
          <a:bodyPr>
            <a:normAutofit/>
          </a:bodyPr>
          <a:lstStyle/>
          <a:p>
            <a:pPr>
              <a:lnSpc>
                <a:spcPct val="150000"/>
              </a:lnSpc>
            </a:pPr>
            <a:r>
              <a:rPr lang="tr-TR" sz="1700" dirty="0" smtClean="0"/>
              <a:t>Yararlı, güçlü ve bütünselleştirilmiş bir kimliğe ulaşabilmek için birey bir </a:t>
            </a:r>
            <a:r>
              <a:rPr lang="tr-TR" sz="1700" b="1" dirty="0" smtClean="0">
                <a:solidFill>
                  <a:schemeClr val="accent1">
                    <a:lumMod val="75000"/>
                  </a:schemeClr>
                </a:solidFill>
              </a:rPr>
              <a:t>‘bunalım’dan </a:t>
            </a:r>
            <a:r>
              <a:rPr lang="tr-TR" sz="1700" dirty="0" smtClean="0"/>
              <a:t>geçmelidir.</a:t>
            </a:r>
          </a:p>
          <a:p>
            <a:pPr>
              <a:lnSpc>
                <a:spcPct val="150000"/>
              </a:lnSpc>
            </a:pPr>
            <a:r>
              <a:rPr lang="tr-TR" sz="1700" dirty="0" smtClean="0"/>
              <a:t>Bunalım, kısa bir süre içinde önemli ve anlamlı görüş açısı değişimleri, dönüşümleri yapılmasını gerektiren, duygusal ve zihinsel bir stres durumudur. </a:t>
            </a:r>
          </a:p>
          <a:p>
            <a:pPr>
              <a:lnSpc>
                <a:spcPct val="150000"/>
              </a:lnSpc>
            </a:pPr>
            <a:r>
              <a:rPr lang="tr-TR" sz="1700" dirty="0" smtClean="0"/>
              <a:t>Birey, meslek seçimi ve eğitim, evlilik ve ideoloji gibi konularda karar alma zorunluluğundadır. Ve kendini huzursuz, kaygılı hissedebilir.</a:t>
            </a:r>
            <a:endParaRPr lang="tr-TR"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7200" dirty="0" smtClean="0">
                <a:solidFill>
                  <a:schemeClr val="accent1">
                    <a:lumMod val="75000"/>
                  </a:schemeClr>
                </a:solidFill>
                <a:latin typeface="Andalus" pitchFamily="18" charset="-78"/>
                <a:cs typeface="Andalus" pitchFamily="18" charset="-78"/>
              </a:rPr>
              <a:t>Bunalımın çaresi bağlanım</a:t>
            </a:r>
            <a:endParaRPr lang="tr-TR" sz="7200" dirty="0">
              <a:solidFill>
                <a:schemeClr val="accent1">
                  <a:lumMod val="75000"/>
                </a:schemeClr>
              </a:solidFill>
              <a:latin typeface="Andalus" pitchFamily="18" charset="-78"/>
              <a:cs typeface="Andalus"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0055" y="4232367"/>
            <a:ext cx="10178322" cy="1854925"/>
          </a:xfrm>
        </p:spPr>
        <p:txBody>
          <a:bodyPr>
            <a:normAutofit lnSpcReduction="10000"/>
          </a:bodyPr>
          <a:lstStyle/>
          <a:p>
            <a:r>
              <a:rPr lang="tr-TR" dirty="0" smtClean="0">
                <a:solidFill>
                  <a:srgbClr val="552E1F"/>
                </a:solidFill>
              </a:rPr>
              <a:t>Kimlik bunalımı karşısında yaşanılan zorlanma ve gerilme ile her birey farklı şekilde başa çıkmaya çalışmaktadır.</a:t>
            </a:r>
          </a:p>
          <a:p>
            <a:r>
              <a:rPr lang="tr-TR" dirty="0" smtClean="0">
                <a:solidFill>
                  <a:srgbClr val="552E1F"/>
                </a:solidFill>
              </a:rPr>
              <a:t>Yaşanılan bunalım dönemini atlatmak amacıyla bazı bireyler uygun olmayan davranışlara yönelebilirler.</a:t>
            </a:r>
          </a:p>
          <a:p>
            <a:pPr>
              <a:buNone/>
            </a:pPr>
            <a:r>
              <a:rPr lang="tr-TR" dirty="0" smtClean="0">
                <a:solidFill>
                  <a:srgbClr val="552E1F"/>
                </a:solidFill>
              </a:rPr>
              <a:t> </a:t>
            </a:r>
          </a:p>
          <a:p>
            <a:endParaRPr lang="tr-TR" dirty="0"/>
          </a:p>
        </p:txBody>
      </p:sp>
      <p:pic>
        <p:nvPicPr>
          <p:cNvPr id="4098" name="Picture 2" descr="C:\Users\mahmut yılmaz\Desktop\ergenlik dönemi\foto\images (1).jpg"/>
          <p:cNvPicPr>
            <a:picLocks noChangeAspect="1" noChangeArrowheads="1"/>
          </p:cNvPicPr>
          <p:nvPr/>
        </p:nvPicPr>
        <p:blipFill>
          <a:blip r:embed="rId2"/>
          <a:srcRect/>
          <a:stretch>
            <a:fillRect/>
          </a:stretch>
        </p:blipFill>
        <p:spPr bwMode="auto">
          <a:xfrm>
            <a:off x="4101737" y="522514"/>
            <a:ext cx="4976949" cy="330789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153" y="3944983"/>
            <a:ext cx="10711543" cy="2495006"/>
          </a:xfrm>
        </p:spPr>
        <p:txBody>
          <a:bodyPr>
            <a:normAutofit lnSpcReduction="10000"/>
          </a:bodyPr>
          <a:lstStyle/>
          <a:p>
            <a:pPr>
              <a:buNone/>
            </a:pPr>
            <a:r>
              <a:rPr lang="tr-TR" dirty="0" smtClean="0">
                <a:solidFill>
                  <a:srgbClr val="552E1F"/>
                </a:solidFill>
              </a:rPr>
              <a:t>Birey anlamlı seçenekler arasında seçim yapmaya çalıştığı bu dönemi sağlıklı bir şekilde atlatabilmek </a:t>
            </a:r>
            <a:r>
              <a:rPr lang="tr-TR" dirty="0" smtClean="0">
                <a:solidFill>
                  <a:srgbClr val="552E1F"/>
                </a:solidFill>
              </a:rPr>
              <a:t>için;</a:t>
            </a:r>
          </a:p>
          <a:p>
            <a:r>
              <a:rPr lang="tr-TR" dirty="0" smtClean="0">
                <a:solidFill>
                  <a:srgbClr val="552E1F"/>
                </a:solidFill>
              </a:rPr>
              <a:t>Sanat ve spor etkinliklerine katılabilir, sosyal faaliyetler bedensel </a:t>
            </a:r>
            <a:r>
              <a:rPr lang="tr-TR" dirty="0" smtClean="0">
                <a:solidFill>
                  <a:srgbClr val="552E1F"/>
                </a:solidFill>
              </a:rPr>
              <a:t>ve zihinsel olarak sağlıklı hissetmenin en verimli yollarıdır.</a:t>
            </a:r>
          </a:p>
          <a:p>
            <a:pPr>
              <a:lnSpc>
                <a:spcPct val="150000"/>
              </a:lnSpc>
            </a:pPr>
            <a:r>
              <a:rPr lang="tr-TR" b="1" dirty="0" smtClean="0">
                <a:solidFill>
                  <a:srgbClr val="552E1F"/>
                </a:solidFill>
              </a:rPr>
              <a:t>Anne babalarla sıkça çatışma yaşanan</a:t>
            </a:r>
            <a:r>
              <a:rPr lang="tr-TR" dirty="0" smtClean="0">
                <a:solidFill>
                  <a:srgbClr val="552E1F"/>
                </a:solidFill>
              </a:rPr>
              <a:t> bu dönemde anne babanızla ihtiyacınız doğrultusunda paylaşımda bulunmanız aile bağlarınızı destekleyecek ve size kendinizi güvende hissettirecektir.</a:t>
            </a:r>
          </a:p>
          <a:p>
            <a:pPr>
              <a:buNone/>
            </a:pPr>
            <a:endParaRPr lang="tr-TR" dirty="0"/>
          </a:p>
        </p:txBody>
      </p:sp>
      <p:pic>
        <p:nvPicPr>
          <p:cNvPr id="2050" name="Picture 2" descr="C:\Users\mahmut yılmaz\Desktop\ergenlik dönemi\foto\7.jpg"/>
          <p:cNvPicPr>
            <a:picLocks noChangeAspect="1" noChangeArrowheads="1"/>
          </p:cNvPicPr>
          <p:nvPr/>
        </p:nvPicPr>
        <p:blipFill>
          <a:blip r:embed="rId2"/>
          <a:srcRect/>
          <a:stretch>
            <a:fillRect/>
          </a:stretch>
        </p:blipFill>
        <p:spPr bwMode="auto">
          <a:xfrm>
            <a:off x="3644537" y="272965"/>
            <a:ext cx="5081452" cy="3145717"/>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6180" y="3762104"/>
            <a:ext cx="10178322" cy="2364376"/>
          </a:xfrm>
        </p:spPr>
        <p:txBody>
          <a:bodyPr>
            <a:normAutofit fontScale="92500" lnSpcReduction="20000"/>
          </a:bodyPr>
          <a:lstStyle/>
          <a:p>
            <a:pPr>
              <a:lnSpc>
                <a:spcPct val="150000"/>
              </a:lnSpc>
            </a:pPr>
            <a:r>
              <a:rPr lang="tr-TR" sz="2200" dirty="0" smtClean="0">
                <a:solidFill>
                  <a:srgbClr val="552E1F"/>
                </a:solidFill>
              </a:rPr>
              <a:t>Ergenlik, insan gelişim dönemleri içinde toplumsal etkilerin birey için en fazla önem </a:t>
            </a:r>
            <a:r>
              <a:rPr lang="tr-TR" sz="2200" dirty="0" smtClean="0">
                <a:solidFill>
                  <a:srgbClr val="552E1F"/>
                </a:solidFill>
              </a:rPr>
              <a:t>taşıdığı </a:t>
            </a:r>
            <a:r>
              <a:rPr lang="tr-TR" sz="2200" dirty="0" smtClean="0">
                <a:solidFill>
                  <a:srgbClr val="552E1F"/>
                </a:solidFill>
              </a:rPr>
              <a:t>evredir; </a:t>
            </a:r>
            <a:endParaRPr lang="tr-TR" sz="2200" dirty="0" smtClean="0">
              <a:solidFill>
                <a:srgbClr val="552E1F"/>
              </a:solidFill>
            </a:endParaRPr>
          </a:p>
          <a:p>
            <a:pPr>
              <a:lnSpc>
                <a:spcPct val="150000"/>
              </a:lnSpc>
              <a:buNone/>
            </a:pPr>
            <a:r>
              <a:rPr lang="tr-TR" sz="2200" b="1" dirty="0" smtClean="0">
                <a:solidFill>
                  <a:srgbClr val="552E1F"/>
                </a:solidFill>
              </a:rPr>
              <a:t>fiziksel </a:t>
            </a:r>
            <a:r>
              <a:rPr lang="tr-TR" sz="2200" b="1" dirty="0" smtClean="0">
                <a:solidFill>
                  <a:srgbClr val="552E1F"/>
                </a:solidFill>
              </a:rPr>
              <a:t>büyüme</a:t>
            </a:r>
            <a:r>
              <a:rPr lang="tr-TR" sz="2200" dirty="0" smtClean="0">
                <a:solidFill>
                  <a:srgbClr val="552E1F"/>
                </a:solidFill>
              </a:rPr>
              <a:t>, </a:t>
            </a:r>
            <a:endParaRPr lang="tr-TR" sz="2200" dirty="0" smtClean="0">
              <a:solidFill>
                <a:srgbClr val="552E1F"/>
              </a:solidFill>
            </a:endParaRPr>
          </a:p>
          <a:p>
            <a:pPr>
              <a:lnSpc>
                <a:spcPct val="150000"/>
              </a:lnSpc>
              <a:buNone/>
            </a:pPr>
            <a:r>
              <a:rPr lang="tr-TR" sz="2200" b="1" dirty="0" smtClean="0">
                <a:solidFill>
                  <a:srgbClr val="552E1F"/>
                </a:solidFill>
              </a:rPr>
              <a:t>cinsel gelişme,</a:t>
            </a:r>
            <a:endParaRPr lang="tr-TR" sz="2200" dirty="0" smtClean="0">
              <a:solidFill>
                <a:srgbClr val="552E1F"/>
              </a:solidFill>
            </a:endParaRPr>
          </a:p>
          <a:p>
            <a:pPr>
              <a:lnSpc>
                <a:spcPct val="150000"/>
              </a:lnSpc>
              <a:buNone/>
            </a:pPr>
            <a:r>
              <a:rPr lang="tr-TR" sz="2200" b="1" dirty="0" smtClean="0">
                <a:solidFill>
                  <a:srgbClr val="552E1F"/>
                </a:solidFill>
              </a:rPr>
              <a:t>psikososyal </a:t>
            </a:r>
            <a:r>
              <a:rPr lang="tr-TR" sz="2200" b="1" dirty="0" smtClean="0">
                <a:solidFill>
                  <a:srgbClr val="552E1F"/>
                </a:solidFill>
              </a:rPr>
              <a:t>olgunlaşmanın </a:t>
            </a:r>
            <a:r>
              <a:rPr lang="tr-TR" sz="2200" dirty="0" smtClean="0">
                <a:solidFill>
                  <a:srgbClr val="552E1F"/>
                </a:solidFill>
              </a:rPr>
              <a:t>gerçekleştiği</a:t>
            </a:r>
            <a:r>
              <a:rPr lang="tr-TR" sz="2200" dirty="0" smtClean="0">
                <a:solidFill>
                  <a:srgbClr val="552E1F"/>
                </a:solidFill>
              </a:rPr>
              <a:t>, çocukluktan erişkin hayata geçiş dönemidir.</a:t>
            </a:r>
          </a:p>
          <a:p>
            <a:endParaRPr lang="tr-TR" dirty="0"/>
          </a:p>
        </p:txBody>
      </p:sp>
      <p:pic>
        <p:nvPicPr>
          <p:cNvPr id="1026" name="Picture 2" descr="C:\Users\mahmut yılmaz\Desktop\ergenlik dönemi\foto\14.jpg"/>
          <p:cNvPicPr>
            <a:picLocks noChangeAspect="1" noChangeArrowheads="1"/>
          </p:cNvPicPr>
          <p:nvPr/>
        </p:nvPicPr>
        <p:blipFill>
          <a:blip r:embed="rId2"/>
          <a:srcRect/>
          <a:stretch>
            <a:fillRect/>
          </a:stretch>
        </p:blipFill>
        <p:spPr bwMode="auto">
          <a:xfrm>
            <a:off x="4062549" y="855290"/>
            <a:ext cx="4467497" cy="2421953"/>
          </a:xfrm>
          <a:prstGeom prst="rect">
            <a:avLst/>
          </a:prstGeom>
          <a:solidFill>
            <a:srgbClr val="552E1F"/>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38615" y="4036423"/>
            <a:ext cx="10178322" cy="2390503"/>
          </a:xfrm>
        </p:spPr>
        <p:txBody>
          <a:bodyPr/>
          <a:lstStyle/>
          <a:p>
            <a:pPr>
              <a:lnSpc>
                <a:spcPct val="150000"/>
              </a:lnSpc>
            </a:pPr>
            <a:r>
              <a:rPr lang="tr-TR" dirty="0" smtClean="0">
                <a:solidFill>
                  <a:srgbClr val="552E1F"/>
                </a:solidFill>
              </a:rPr>
              <a:t>Sınırları korumak, kendinizi güvende hissetmenin bir diğer yoludur. </a:t>
            </a:r>
            <a:endParaRPr lang="tr-TR" dirty="0" smtClean="0">
              <a:solidFill>
                <a:srgbClr val="552E1F"/>
              </a:solidFill>
            </a:endParaRPr>
          </a:p>
          <a:p>
            <a:pPr>
              <a:lnSpc>
                <a:spcPct val="150000"/>
              </a:lnSpc>
            </a:pPr>
            <a:r>
              <a:rPr lang="tr-TR" b="1" dirty="0" smtClean="0">
                <a:solidFill>
                  <a:srgbClr val="552E1F"/>
                </a:solidFill>
              </a:rPr>
              <a:t>“</a:t>
            </a:r>
            <a:r>
              <a:rPr lang="tr-TR" b="1" dirty="0" smtClean="0">
                <a:solidFill>
                  <a:srgbClr val="552E1F"/>
                </a:solidFill>
              </a:rPr>
              <a:t>Hayır” </a:t>
            </a:r>
            <a:r>
              <a:rPr lang="tr-TR" dirty="0" smtClean="0">
                <a:solidFill>
                  <a:srgbClr val="552E1F"/>
                </a:solidFill>
              </a:rPr>
              <a:t>demeyi </a:t>
            </a:r>
            <a:r>
              <a:rPr lang="tr-TR" dirty="0" smtClean="0">
                <a:solidFill>
                  <a:srgbClr val="552E1F"/>
                </a:solidFill>
              </a:rPr>
              <a:t>öğrenmek</a:t>
            </a:r>
            <a:endParaRPr lang="tr-TR" dirty="0" smtClean="0">
              <a:solidFill>
                <a:srgbClr val="552E1F"/>
              </a:solidFill>
            </a:endParaRPr>
          </a:p>
          <a:p>
            <a:pPr>
              <a:lnSpc>
                <a:spcPct val="150000"/>
              </a:lnSpc>
            </a:pPr>
            <a:r>
              <a:rPr lang="tr-TR" dirty="0" smtClean="0">
                <a:solidFill>
                  <a:srgbClr val="552E1F"/>
                </a:solidFill>
              </a:rPr>
              <a:t>Risk </a:t>
            </a:r>
            <a:r>
              <a:rPr lang="tr-TR" dirty="0" smtClean="0">
                <a:solidFill>
                  <a:srgbClr val="552E1F"/>
                </a:solidFill>
              </a:rPr>
              <a:t>içerikli davranışlardan kaçınmak, başkalarının sizi nasıl değerlendireceğini ve size nasıl yaklaşacağını da şekillendirir.</a:t>
            </a:r>
          </a:p>
          <a:p>
            <a:endParaRPr lang="tr-TR" dirty="0"/>
          </a:p>
        </p:txBody>
      </p:sp>
      <p:pic>
        <p:nvPicPr>
          <p:cNvPr id="3074" name="Picture 2" descr="C:\Users\mahmut yılmaz\Desktop\ergenlik dönemi\foto\hayır-diyebilme-becerisi-780x405.jpg"/>
          <p:cNvPicPr>
            <a:picLocks noChangeAspect="1" noChangeArrowheads="1"/>
          </p:cNvPicPr>
          <p:nvPr/>
        </p:nvPicPr>
        <p:blipFill>
          <a:blip r:embed="rId2"/>
          <a:srcRect/>
          <a:stretch>
            <a:fillRect/>
          </a:stretch>
        </p:blipFill>
        <p:spPr bwMode="auto">
          <a:xfrm>
            <a:off x="3749039" y="509451"/>
            <a:ext cx="4976949" cy="310896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90866" y="1894115"/>
            <a:ext cx="10178322" cy="3409404"/>
          </a:xfrm>
        </p:spPr>
        <p:txBody>
          <a:bodyPr>
            <a:normAutofit/>
          </a:bodyPr>
          <a:lstStyle/>
          <a:p>
            <a:pPr>
              <a:lnSpc>
                <a:spcPct val="150000"/>
              </a:lnSpc>
            </a:pPr>
            <a:r>
              <a:rPr lang="tr-TR" sz="2200" dirty="0" smtClean="0">
                <a:solidFill>
                  <a:srgbClr val="552E1F"/>
                </a:solidFill>
              </a:rPr>
              <a:t>Pek çok gençte kaygı uyandıran bu geçiş döneminin en önemli özelliği gözle görülür farklılıkların ortaya çıkması;</a:t>
            </a:r>
            <a:r>
              <a:rPr lang="tr-TR" sz="2200" b="1" dirty="0" smtClean="0">
                <a:solidFill>
                  <a:srgbClr val="552E1F"/>
                </a:solidFill>
              </a:rPr>
              <a:t> </a:t>
            </a:r>
            <a:r>
              <a:rPr lang="tr-TR" sz="2200" b="1" dirty="0" smtClean="0">
                <a:solidFill>
                  <a:schemeClr val="accent1">
                    <a:lumMod val="75000"/>
                  </a:schemeClr>
                </a:solidFill>
              </a:rPr>
              <a:t>ailesel ve akran</a:t>
            </a:r>
            <a:r>
              <a:rPr lang="tr-TR" sz="2200" dirty="0" smtClean="0">
                <a:solidFill>
                  <a:srgbClr val="552E1F"/>
                </a:solidFill>
              </a:rPr>
              <a:t> ilişkilerinin yön değiştirmesidir. </a:t>
            </a:r>
            <a:endParaRPr lang="tr-TR" sz="2200" dirty="0" smtClean="0">
              <a:solidFill>
                <a:srgbClr val="552E1F"/>
              </a:solidFill>
            </a:endParaRPr>
          </a:p>
          <a:p>
            <a:pPr>
              <a:lnSpc>
                <a:spcPct val="150000"/>
              </a:lnSpc>
            </a:pPr>
            <a:endParaRPr lang="tr-TR" sz="2200" dirty="0" smtClean="0">
              <a:solidFill>
                <a:srgbClr val="552E1F"/>
              </a:solidFill>
            </a:endParaRPr>
          </a:p>
          <a:p>
            <a:pPr>
              <a:lnSpc>
                <a:spcPct val="150000"/>
              </a:lnSpc>
            </a:pPr>
            <a:r>
              <a:rPr lang="tr-TR" sz="2200" b="1" dirty="0" smtClean="0">
                <a:solidFill>
                  <a:schemeClr val="accent1">
                    <a:lumMod val="75000"/>
                  </a:schemeClr>
                </a:solidFill>
              </a:rPr>
              <a:t>Bedensel </a:t>
            </a:r>
            <a:r>
              <a:rPr lang="tr-TR" sz="2200" b="1" dirty="0" smtClean="0">
                <a:solidFill>
                  <a:schemeClr val="accent1">
                    <a:lumMod val="75000"/>
                  </a:schemeClr>
                </a:solidFill>
              </a:rPr>
              <a:t>ve duygusal</a:t>
            </a:r>
            <a:r>
              <a:rPr lang="tr-TR" sz="2200" dirty="0" smtClean="0">
                <a:solidFill>
                  <a:srgbClr val="552E1F"/>
                </a:solidFill>
              </a:rPr>
              <a:t> değişimlere ayak uydurmaya çalışan birey, ergenlikle birlikte bir tür keşif yolculuğuna da çıkar. </a:t>
            </a:r>
            <a:endParaRPr lang="tr-TR" sz="2200" dirty="0" smtClean="0">
              <a:solidFill>
                <a:srgbClr val="552E1F"/>
              </a:solidFill>
            </a:endParaRPr>
          </a:p>
          <a:p>
            <a:pPr>
              <a:lnSpc>
                <a:spcPct val="150000"/>
              </a:lnSpc>
            </a:pPr>
            <a:endParaRPr lang="tr-TR" sz="2200" dirty="0" smtClean="0">
              <a:solidFill>
                <a:srgbClr val="552E1F"/>
              </a:solidFill>
            </a:endParaRPr>
          </a:p>
          <a:p>
            <a:pPr>
              <a:lnSpc>
                <a:spcPct val="150000"/>
              </a:lnSpc>
              <a:buNone/>
            </a:pPr>
            <a:endParaRPr lang="tr-TR" dirty="0">
              <a:solidFill>
                <a:srgbClr val="552E1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hmut yılmaz\Desktop\ergenlik dönemi\foto\istockphoto-617369350-612x612.jpg"/>
          <p:cNvPicPr>
            <a:picLocks noChangeAspect="1" noChangeArrowheads="1"/>
          </p:cNvPicPr>
          <p:nvPr/>
        </p:nvPicPr>
        <p:blipFill>
          <a:blip r:embed="rId2"/>
          <a:srcRect/>
          <a:stretch>
            <a:fillRect/>
          </a:stretch>
        </p:blipFill>
        <p:spPr bwMode="auto">
          <a:xfrm>
            <a:off x="4820194" y="1593669"/>
            <a:ext cx="2886892" cy="3709851"/>
          </a:xfrm>
          <a:prstGeom prst="rect">
            <a:avLst/>
          </a:prstGeom>
          <a:ln>
            <a:noFill/>
          </a:ln>
          <a:effectLst>
            <a:softEdge rad="112500"/>
          </a:effectLst>
        </p:spPr>
      </p:pic>
      <p:graphicFrame>
        <p:nvGraphicFramePr>
          <p:cNvPr id="3" name="2 Diyagram"/>
          <p:cNvGraphicFramePr/>
          <p:nvPr/>
        </p:nvGraphicFramePr>
        <p:xfrm>
          <a:off x="1332411" y="209006"/>
          <a:ext cx="9705703" cy="664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Başlık"/>
          <p:cNvSpPr>
            <a:spLocks noGrp="1"/>
          </p:cNvSpPr>
          <p:nvPr>
            <p:ph type="title"/>
          </p:nvPr>
        </p:nvSpPr>
        <p:spPr>
          <a:xfrm>
            <a:off x="966651" y="160316"/>
            <a:ext cx="3422469" cy="518952"/>
          </a:xfrm>
        </p:spPr>
        <p:txBody>
          <a:bodyPr>
            <a:normAutofit fontScale="90000"/>
          </a:bodyPr>
          <a:lstStyle/>
          <a:p>
            <a:r>
              <a:rPr lang="tr-TR" sz="2000" b="1" dirty="0" smtClean="0">
                <a:solidFill>
                  <a:schemeClr val="accent1">
                    <a:lumMod val="75000"/>
                  </a:schemeClr>
                </a:solidFill>
                <a:latin typeface="Andalus" pitchFamily="18" charset="-78"/>
                <a:cs typeface="Andalus" pitchFamily="18" charset="-78"/>
              </a:rPr>
              <a:t>ERGENLİĞİN EN BELİRGİN ÖZELLİKLERİ</a:t>
            </a:r>
            <a:endParaRPr lang="tr-TR" sz="2000" b="1" dirty="0">
              <a:solidFill>
                <a:schemeClr val="accent1">
                  <a:lumMod val="75000"/>
                </a:schemeClr>
              </a:solidFill>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95451" y="1188721"/>
            <a:ext cx="9130938" cy="4428308"/>
          </a:xfrm>
        </p:spPr>
        <p:txBody>
          <a:bodyPr>
            <a:normAutofit/>
          </a:bodyPr>
          <a:lstStyle/>
          <a:p>
            <a:pPr algn="ctr"/>
            <a:r>
              <a:rPr lang="tr-TR" sz="6600" dirty="0" smtClean="0">
                <a:solidFill>
                  <a:schemeClr val="accent1">
                    <a:lumMod val="75000"/>
                  </a:schemeClr>
                </a:solidFill>
                <a:latin typeface="Andalus" pitchFamily="18" charset="-78"/>
                <a:cs typeface="Andalus" pitchFamily="18" charset="-78"/>
              </a:rPr>
              <a:t>ERGENLİK BÜYÜMEKTİR,</a:t>
            </a:r>
            <a:br>
              <a:rPr lang="tr-TR" sz="6600" dirty="0" smtClean="0">
                <a:solidFill>
                  <a:schemeClr val="accent1">
                    <a:lumMod val="75000"/>
                  </a:schemeClr>
                </a:solidFill>
                <a:latin typeface="Andalus" pitchFamily="18" charset="-78"/>
                <a:cs typeface="Andalus" pitchFamily="18" charset="-78"/>
              </a:rPr>
            </a:br>
            <a:r>
              <a:rPr lang="tr-TR" sz="6600" dirty="0" smtClean="0">
                <a:solidFill>
                  <a:schemeClr val="accent1">
                    <a:lumMod val="75000"/>
                  </a:schemeClr>
                </a:solidFill>
                <a:latin typeface="Andalus" pitchFamily="18" charset="-78"/>
                <a:cs typeface="Andalus" pitchFamily="18" charset="-78"/>
              </a:rPr>
              <a:t>ERGENLİK DEĞİŞMEKTİR</a:t>
            </a:r>
            <a:endParaRPr lang="tr-TR" sz="6600" dirty="0">
              <a:solidFill>
                <a:schemeClr val="accent1">
                  <a:lumMod val="75000"/>
                </a:schemeClr>
              </a:solidFill>
              <a:latin typeface="Andalus" pitchFamily="18" charset="-78"/>
              <a:cs typeface="Andalus"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dreamstime_11749525-maturing-person.jpg"/>
          <p:cNvPicPr>
            <a:picLocks noGrp="1" noChangeAspect="1"/>
          </p:cNvPicPr>
          <p:nvPr>
            <p:ph type="pic" idx="1"/>
          </p:nvPr>
        </p:nvPicPr>
        <p:blipFill>
          <a:blip r:embed="rId2"/>
          <a:srcRect l="14252" r="14252"/>
          <a:stretch>
            <a:fillRect/>
          </a:stretch>
        </p:blipFill>
        <p:spPr>
          <a:xfrm>
            <a:off x="870677" y="796834"/>
            <a:ext cx="5674311" cy="5290458"/>
          </a:xfrm>
          <a:prstGeom prst="rect">
            <a:avLst/>
          </a:prstGeom>
          <a:ln>
            <a:noFill/>
          </a:ln>
          <a:effectLst>
            <a:softEdge rad="112500"/>
          </a:effectLst>
        </p:spPr>
      </p:pic>
      <p:sp>
        <p:nvSpPr>
          <p:cNvPr id="3" name="2 Başlık"/>
          <p:cNvSpPr>
            <a:spLocks noGrp="1"/>
          </p:cNvSpPr>
          <p:nvPr>
            <p:ph type="title"/>
          </p:nvPr>
        </p:nvSpPr>
        <p:spPr>
          <a:xfrm>
            <a:off x="8164285" y="431074"/>
            <a:ext cx="3735977" cy="1196670"/>
          </a:xfrm>
        </p:spPr>
        <p:txBody>
          <a:bodyPr/>
          <a:lstStyle/>
          <a:p>
            <a:r>
              <a:rPr lang="tr-TR" dirty="0" smtClean="0"/>
              <a:t>1. BEDENSEL GELİŞİM</a:t>
            </a:r>
            <a:endParaRPr lang="tr-TR" dirty="0"/>
          </a:p>
        </p:txBody>
      </p:sp>
      <p:sp>
        <p:nvSpPr>
          <p:cNvPr id="4" name="3 Metin Yer Tutucusu"/>
          <p:cNvSpPr>
            <a:spLocks noGrp="1"/>
          </p:cNvSpPr>
          <p:nvPr>
            <p:ph type="body" sz="half" idx="2"/>
          </p:nvPr>
        </p:nvSpPr>
        <p:spPr>
          <a:xfrm>
            <a:off x="8046720" y="2159346"/>
            <a:ext cx="3788229" cy="3810379"/>
          </a:xfrm>
        </p:spPr>
        <p:txBody>
          <a:bodyPr>
            <a:normAutofit/>
          </a:bodyPr>
          <a:lstStyle/>
          <a:p>
            <a:pPr>
              <a:lnSpc>
                <a:spcPct val="150000"/>
              </a:lnSpc>
            </a:pPr>
            <a:r>
              <a:rPr lang="tr-TR" sz="1700" dirty="0" smtClean="0"/>
              <a:t>Fiziksel ve hormonal değişimler erken yaşlardan ergenliğin ileriki yaşlarına (20’li yaşlara kadar) devam edebilir. Ergenlik döneminde gözlenen fiziksel değişimler kız ve erkeklerde farklılık gösterebilir. Kızlar, fiziksel değişimleri genellikle erkeklerden daha önce deneyimler. </a:t>
            </a:r>
          </a:p>
          <a:p>
            <a:endParaRPr lang="tr-TR"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Erkek-Beyni.png"/>
          <p:cNvPicPr>
            <a:picLocks noGrp="1" noChangeAspect="1"/>
          </p:cNvPicPr>
          <p:nvPr>
            <p:ph type="pic" idx="1"/>
          </p:nvPr>
        </p:nvPicPr>
        <p:blipFill>
          <a:blip r:embed="rId2"/>
          <a:srcRect t="570" b="570"/>
          <a:stretch>
            <a:fillRect/>
          </a:stretch>
        </p:blipFill>
        <p:spPr>
          <a:xfrm>
            <a:off x="1268604" y="742538"/>
            <a:ext cx="5262825" cy="5187999"/>
          </a:xfrm>
          <a:prstGeom prst="rect">
            <a:avLst/>
          </a:prstGeom>
          <a:ln>
            <a:noFill/>
          </a:ln>
          <a:effectLst>
            <a:softEdge rad="112500"/>
          </a:effectLst>
        </p:spPr>
      </p:pic>
      <p:sp>
        <p:nvSpPr>
          <p:cNvPr id="3" name="2 Başlık"/>
          <p:cNvSpPr>
            <a:spLocks noGrp="1"/>
          </p:cNvSpPr>
          <p:nvPr>
            <p:ph type="title"/>
          </p:nvPr>
        </p:nvSpPr>
        <p:spPr>
          <a:xfrm>
            <a:off x="7968343" y="679268"/>
            <a:ext cx="3931920" cy="836023"/>
          </a:xfrm>
        </p:spPr>
        <p:txBody>
          <a:bodyPr/>
          <a:lstStyle/>
          <a:p>
            <a:r>
              <a:rPr lang="tr-TR" dirty="0" smtClean="0"/>
              <a:t>2. </a:t>
            </a:r>
            <a:r>
              <a:rPr lang="tr-TR" dirty="0" smtClean="0">
                <a:latin typeface="Andalus" pitchFamily="18" charset="-78"/>
                <a:cs typeface="Andalus" pitchFamily="18" charset="-78"/>
              </a:rPr>
              <a:t>Zihinsel (bilişsel) gelişim</a:t>
            </a:r>
            <a:endParaRPr lang="tr-TR" dirty="0">
              <a:latin typeface="Andalus" pitchFamily="18" charset="-78"/>
              <a:cs typeface="Andalus" pitchFamily="18" charset="-78"/>
            </a:endParaRPr>
          </a:p>
        </p:txBody>
      </p:sp>
      <p:sp>
        <p:nvSpPr>
          <p:cNvPr id="4" name="3 Metin Yer Tutucusu"/>
          <p:cNvSpPr>
            <a:spLocks noGrp="1"/>
          </p:cNvSpPr>
          <p:nvPr>
            <p:ph type="body" sz="half" idx="2"/>
          </p:nvPr>
        </p:nvSpPr>
        <p:spPr>
          <a:xfrm>
            <a:off x="7981407" y="1724297"/>
            <a:ext cx="3879668" cy="4480560"/>
          </a:xfrm>
        </p:spPr>
        <p:txBody>
          <a:bodyPr>
            <a:noAutofit/>
          </a:bodyPr>
          <a:lstStyle/>
          <a:p>
            <a:pPr>
              <a:lnSpc>
                <a:spcPct val="150000"/>
              </a:lnSpc>
            </a:pPr>
            <a:r>
              <a:rPr lang="tr-TR" sz="1700" dirty="0" smtClean="0"/>
              <a:t>Ergenlerdeki bilişsel olgunlaşma, beynin </a:t>
            </a:r>
            <a:r>
              <a:rPr lang="tr-TR" sz="1700" dirty="0" smtClean="0"/>
              <a:t>yürütücü işlevleri </a:t>
            </a:r>
            <a:r>
              <a:rPr lang="tr-TR" sz="1700" dirty="0" smtClean="0"/>
              <a:t>arasında sayılan çok çeşitli becerinin </a:t>
            </a:r>
            <a:r>
              <a:rPr lang="tr-TR" sz="1700" dirty="0" smtClean="0"/>
              <a:t>gelişmesini içerir</a:t>
            </a:r>
            <a:r>
              <a:rPr lang="tr-TR" sz="1700" dirty="0" smtClean="0"/>
              <a:t>. Bunların </a:t>
            </a:r>
            <a:r>
              <a:rPr lang="tr-TR" sz="1700" dirty="0" smtClean="0"/>
              <a:t>arasında;</a:t>
            </a:r>
          </a:p>
          <a:p>
            <a:pPr>
              <a:lnSpc>
                <a:spcPct val="150000"/>
              </a:lnSpc>
              <a:buFont typeface="Wingdings" pitchFamily="2" charset="2"/>
              <a:buChar char="ü"/>
            </a:pPr>
            <a:r>
              <a:rPr lang="tr-TR" sz="1700" dirty="0" smtClean="0"/>
              <a:t> Arkadaş ilişkilerinde, sosyal </a:t>
            </a:r>
            <a:r>
              <a:rPr lang="tr-TR" sz="1700" dirty="0" smtClean="0"/>
              <a:t>ortamlarda ve bilimsel konularda somut </a:t>
            </a:r>
            <a:r>
              <a:rPr lang="tr-TR" sz="1700" dirty="0" smtClean="0"/>
              <a:t>düşünceden soyut </a:t>
            </a:r>
            <a:r>
              <a:rPr lang="tr-TR" sz="1700" dirty="0" smtClean="0"/>
              <a:t>düşünceye geçiş </a:t>
            </a:r>
          </a:p>
          <a:p>
            <a:pPr>
              <a:lnSpc>
                <a:spcPct val="150000"/>
              </a:lnSpc>
              <a:buFont typeface="Wingdings" pitchFamily="2" charset="2"/>
              <a:buChar char="ü"/>
            </a:pPr>
            <a:r>
              <a:rPr lang="tr-TR" sz="1700" dirty="0" smtClean="0"/>
              <a:t>K</a:t>
            </a:r>
            <a:r>
              <a:rPr lang="tr-TR" sz="1700" dirty="0" smtClean="0"/>
              <a:t>endini değerlendirme, düzenlemede </a:t>
            </a:r>
            <a:r>
              <a:rPr lang="tr-TR" sz="1700" dirty="0" smtClean="0"/>
              <a:t>yeni beceriler edinilmesi yer </a:t>
            </a:r>
            <a:r>
              <a:rPr lang="tr-TR" sz="1700" dirty="0" smtClean="0"/>
              <a:t>alır.</a:t>
            </a:r>
            <a:endParaRPr lang="tr-TR" sz="17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6E990DD1-C098-4C8B-A23D-46D4A30A0A80.JPEG"/>
          <p:cNvPicPr>
            <a:picLocks noGrp="1" noChangeAspect="1"/>
          </p:cNvPicPr>
          <p:nvPr>
            <p:ph type="pic" idx="1"/>
          </p:nvPr>
        </p:nvPicPr>
        <p:blipFill>
          <a:blip r:embed="rId2"/>
          <a:srcRect t="161" b="161"/>
          <a:stretch>
            <a:fillRect/>
          </a:stretch>
        </p:blipFill>
        <p:spPr>
          <a:xfrm>
            <a:off x="901337" y="879900"/>
            <a:ext cx="5669280" cy="5285768"/>
          </a:xfrm>
          <a:prstGeom prst="rect">
            <a:avLst/>
          </a:prstGeom>
          <a:ln>
            <a:noFill/>
          </a:ln>
          <a:effectLst>
            <a:softEdge rad="112500"/>
          </a:effectLst>
        </p:spPr>
      </p:pic>
      <p:sp>
        <p:nvSpPr>
          <p:cNvPr id="3" name="2 Başlık"/>
          <p:cNvSpPr>
            <a:spLocks noGrp="1"/>
          </p:cNvSpPr>
          <p:nvPr>
            <p:ph type="title"/>
          </p:nvPr>
        </p:nvSpPr>
        <p:spPr>
          <a:xfrm>
            <a:off x="8076625" y="418011"/>
            <a:ext cx="3523191" cy="600891"/>
          </a:xfrm>
        </p:spPr>
        <p:txBody>
          <a:bodyPr/>
          <a:lstStyle/>
          <a:p>
            <a:r>
              <a:rPr lang="tr-TR" dirty="0" smtClean="0">
                <a:latin typeface="Andalus" pitchFamily="18" charset="-78"/>
                <a:cs typeface="Andalus" pitchFamily="18" charset="-78"/>
              </a:rPr>
              <a:t>3. Duygusal gelişim</a:t>
            </a:r>
            <a:endParaRPr lang="tr-TR" dirty="0">
              <a:latin typeface="Andalus" pitchFamily="18" charset="-78"/>
              <a:cs typeface="Andalus" pitchFamily="18" charset="-78"/>
            </a:endParaRPr>
          </a:p>
        </p:txBody>
      </p:sp>
      <p:sp>
        <p:nvSpPr>
          <p:cNvPr id="4" name="3 Metin Yer Tutucusu"/>
          <p:cNvSpPr>
            <a:spLocks noGrp="1"/>
          </p:cNvSpPr>
          <p:nvPr>
            <p:ph type="body" sz="half" idx="2"/>
          </p:nvPr>
        </p:nvSpPr>
        <p:spPr>
          <a:xfrm>
            <a:off x="7694023" y="1254035"/>
            <a:ext cx="4297679" cy="4454434"/>
          </a:xfrm>
        </p:spPr>
        <p:txBody>
          <a:bodyPr>
            <a:noAutofit/>
          </a:bodyPr>
          <a:lstStyle/>
          <a:p>
            <a:pPr algn="just">
              <a:lnSpc>
                <a:spcPct val="150000"/>
              </a:lnSpc>
            </a:pPr>
            <a:r>
              <a:rPr lang="tr-TR" sz="1700" dirty="0" smtClean="0"/>
              <a:t>Ergenlik döneminde birey, gözlenen fiziksel değişimlerin yanı sıra pek çok duygusal değişimi bir arada yaşar. </a:t>
            </a:r>
            <a:endParaRPr lang="tr-TR" sz="1700" dirty="0" smtClean="0"/>
          </a:p>
          <a:p>
            <a:pPr algn="just">
              <a:lnSpc>
                <a:spcPct val="150000"/>
              </a:lnSpc>
            </a:pPr>
            <a:r>
              <a:rPr lang="tr-TR" sz="1700" b="1" dirty="0" smtClean="0">
                <a:solidFill>
                  <a:schemeClr val="accent1">
                    <a:lumMod val="75000"/>
                  </a:schemeClr>
                </a:solidFill>
              </a:rPr>
              <a:t>Hormonal </a:t>
            </a:r>
            <a:r>
              <a:rPr lang="tr-TR" sz="1700" b="1" dirty="0" smtClean="0">
                <a:solidFill>
                  <a:schemeClr val="accent1">
                    <a:lumMod val="75000"/>
                  </a:schemeClr>
                </a:solidFill>
              </a:rPr>
              <a:t>değişimler</a:t>
            </a:r>
            <a:r>
              <a:rPr lang="tr-TR" sz="1700" dirty="0" smtClean="0"/>
              <a:t>, duygu değişimlerini de beraberinde getirir. </a:t>
            </a:r>
            <a:r>
              <a:rPr lang="tr-TR" sz="1700" dirty="0" smtClean="0"/>
              <a:t>Bir an çok keyifli iken, bir dakikadan sonra çok sıkkın ve mutsuz olabilirsiniz.Özellikle arkadaşlık ilişkilerinizde </a:t>
            </a:r>
            <a:r>
              <a:rPr lang="tr-TR" sz="1700" dirty="0" smtClean="0"/>
              <a:t>ve </a:t>
            </a:r>
            <a:r>
              <a:rPr lang="tr-TR" sz="1700" dirty="0" smtClean="0"/>
              <a:t>okul yaşantınızda karşılaştığınız </a:t>
            </a:r>
            <a:r>
              <a:rPr lang="tr-TR" sz="1700" dirty="0" smtClean="0"/>
              <a:t>zorluklar sizlere kendinizi </a:t>
            </a:r>
            <a:r>
              <a:rPr lang="tr-TR" sz="1700" b="1" dirty="0" err="1" smtClean="0">
                <a:solidFill>
                  <a:schemeClr val="accent1">
                    <a:lumMod val="75000"/>
                  </a:schemeClr>
                </a:solidFill>
              </a:rPr>
              <a:t>depresif</a:t>
            </a:r>
            <a:r>
              <a:rPr lang="tr-TR" sz="1700" b="1" dirty="0" smtClean="0"/>
              <a:t> ve </a:t>
            </a:r>
            <a:r>
              <a:rPr lang="tr-TR" sz="1700" b="1" dirty="0" smtClean="0">
                <a:solidFill>
                  <a:schemeClr val="accent1">
                    <a:lumMod val="75000"/>
                  </a:schemeClr>
                </a:solidFill>
              </a:rPr>
              <a:t>mutsuz</a:t>
            </a:r>
            <a:r>
              <a:rPr lang="tr-TR" sz="1700" dirty="0" smtClean="0"/>
              <a:t> hissettirebilir. </a:t>
            </a:r>
            <a:endParaRPr lang="tr-TR" sz="1700" dirty="0" smtClean="0"/>
          </a:p>
          <a:p>
            <a:pPr algn="just">
              <a:lnSpc>
                <a:spcPct val="150000"/>
              </a:lnSpc>
            </a:pPr>
            <a:r>
              <a:rPr lang="tr-TR" sz="1700" dirty="0" smtClean="0"/>
              <a:t>Ergenlik </a:t>
            </a:r>
            <a:r>
              <a:rPr lang="tr-TR" sz="1700" dirty="0" smtClean="0"/>
              <a:t>dönemi yoğun çelişki ve zıt duyguların yaşandığı dönemdir</a:t>
            </a:r>
            <a:r>
              <a:rPr lang="tr-TR" sz="1700" dirty="0" smtClean="0"/>
              <a:t>.</a:t>
            </a:r>
            <a:endParaRPr lang="tr-TR" sz="17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90867" y="3931922"/>
            <a:ext cx="10178322" cy="2024742"/>
          </a:xfrm>
        </p:spPr>
        <p:txBody>
          <a:bodyPr/>
          <a:lstStyle/>
          <a:p>
            <a:pPr algn="just">
              <a:lnSpc>
                <a:spcPct val="150000"/>
              </a:lnSpc>
            </a:pPr>
            <a:r>
              <a:rPr lang="tr-TR" dirty="0" smtClean="0">
                <a:solidFill>
                  <a:srgbClr val="552E1F"/>
                </a:solidFill>
              </a:rPr>
              <a:t>Erken yaşta</a:t>
            </a:r>
            <a:r>
              <a:rPr lang="tr-TR" dirty="0" smtClean="0"/>
              <a:t> </a:t>
            </a:r>
            <a:r>
              <a:rPr lang="tr-TR" b="1" dirty="0" smtClean="0">
                <a:solidFill>
                  <a:schemeClr val="accent1">
                    <a:lumMod val="75000"/>
                  </a:schemeClr>
                </a:solidFill>
              </a:rPr>
              <a:t>akademik</a:t>
            </a:r>
            <a:r>
              <a:rPr lang="tr-TR" dirty="0" smtClean="0"/>
              <a:t> </a:t>
            </a:r>
            <a:r>
              <a:rPr lang="tr-TR" dirty="0" smtClean="0">
                <a:solidFill>
                  <a:srgbClr val="552E1F"/>
                </a:solidFill>
              </a:rPr>
              <a:t>olarak ciddi kararlar almak zorunda kalmanız (Meslekle ilgili alan seçiminde bulunmak ya da mesleğe karar vermek gibi) Bu tarz kararları verirken kaygı duymanıza ve kedinizi baskı altında hissetmenize neden olabilir.</a:t>
            </a:r>
          </a:p>
          <a:p>
            <a:pPr>
              <a:lnSpc>
                <a:spcPct val="160000"/>
              </a:lnSpc>
            </a:pPr>
            <a:endParaRPr lang="tr-TR" sz="1600" dirty="0" smtClean="0"/>
          </a:p>
          <a:p>
            <a:endParaRPr lang="tr-TR" dirty="0"/>
          </a:p>
        </p:txBody>
      </p:sp>
      <p:pic>
        <p:nvPicPr>
          <p:cNvPr id="5122" name="Picture 2" descr="C:\Users\mahmut yılmaz\Desktop\ergenlik dönemi\foto\stres-2-e1524416965743.jpg"/>
          <p:cNvPicPr>
            <a:picLocks noChangeAspect="1" noChangeArrowheads="1"/>
          </p:cNvPicPr>
          <p:nvPr/>
        </p:nvPicPr>
        <p:blipFill>
          <a:blip r:embed="rId2"/>
          <a:srcRect/>
          <a:stretch>
            <a:fillRect/>
          </a:stretch>
        </p:blipFill>
        <p:spPr bwMode="auto">
          <a:xfrm>
            <a:off x="3788229" y="661197"/>
            <a:ext cx="4859382" cy="274856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TM10001106[[fn=Rozet]]</Template>
  <TotalTime>3069</TotalTime>
  <Words>467</Words>
  <Application>Microsoft Office PowerPoint</Application>
  <PresentationFormat>Özel</PresentationFormat>
  <Paragraphs>55</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Badge</vt:lpstr>
      <vt:lpstr>DİNGİN ÇOCUKLUKTAN FIRTINALI ERGENLİĞE</vt:lpstr>
      <vt:lpstr>Slayt 2</vt:lpstr>
      <vt:lpstr>Slayt 3</vt:lpstr>
      <vt:lpstr>ERGENLİĞİN EN BELİRGİN ÖZELLİKLERİ</vt:lpstr>
      <vt:lpstr>ERGENLİK BÜYÜMEKTİR, ERGENLİK DEĞİŞMEKTİR</vt:lpstr>
      <vt:lpstr>1. BEDENSEL GELİŞİM</vt:lpstr>
      <vt:lpstr>2. Zihinsel (bilişsel) gelişim</vt:lpstr>
      <vt:lpstr>3. Duygusal gelişim</vt:lpstr>
      <vt:lpstr>Slayt 9</vt:lpstr>
      <vt:lpstr>4. Cinsel gelişim</vt:lpstr>
      <vt:lpstr>ERGENLİK DÖNEMİNDE YAŞANABİLECEK SORUNLAR</vt:lpstr>
      <vt:lpstr>Slayt 12</vt:lpstr>
      <vt:lpstr>Ben kimim? Kime benzemeliyim?</vt:lpstr>
      <vt:lpstr>Slayt 14</vt:lpstr>
      <vt:lpstr>Slayt 15</vt:lpstr>
      <vt:lpstr>KİMLİK BUNALIMI</vt:lpstr>
      <vt:lpstr>Bunalımın çaresi bağlanım</vt:lpstr>
      <vt:lpstr>Slayt 18</vt:lpstr>
      <vt:lpstr>Slayt 19</vt:lpstr>
      <vt:lpstr>Slayt 20</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FUJİTSU</dc:creator>
  <cp:lastModifiedBy>mahmut yılmaz</cp:lastModifiedBy>
  <cp:revision>245</cp:revision>
  <dcterms:created xsi:type="dcterms:W3CDTF">2019-10-30T11:13:45Z</dcterms:created>
  <dcterms:modified xsi:type="dcterms:W3CDTF">2019-11-18T11:50:24Z</dcterms:modified>
</cp:coreProperties>
</file>