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DejaVu Serif" charset="1" panose="02060603050605020204"/>
      <p:regular r:id="rId12"/>
    </p:embeddedFont>
    <p:embeddedFont>
      <p:font typeface="DejaVu Serif Bold" charset="1" panose="02060803050605020204"/>
      <p:regular r:id="rId13"/>
    </p:embeddedFont>
    <p:embeddedFont>
      <p:font typeface="DejaVu Serif Italics" charset="1" panose="020606030503050B0204"/>
      <p:regular r:id="rId14"/>
    </p:embeddedFont>
    <p:embeddedFont>
      <p:font typeface="DejaVu Serif Bold Italics" charset="1" panose="020608030503050B0204"/>
      <p:regular r:id="rId15"/>
    </p:embeddedFont>
    <p:embeddedFont>
      <p:font typeface="Arsenal" charset="1" panose="00000500000000000000"/>
      <p:regular r:id="rId16"/>
    </p:embeddedFont>
    <p:embeddedFont>
      <p:font typeface="Arsenal Bold" charset="1" panose="00000800000000000000"/>
      <p:regular r:id="rId17"/>
    </p:embeddedFont>
    <p:embeddedFont>
      <p:font typeface="Arsenal Italics" charset="1" panose="00000500000000000000"/>
      <p:regular r:id="rId18"/>
    </p:embeddedFont>
    <p:embeddedFont>
      <p:font typeface="Arsenal Bold Italics" charset="1" panose="00000800000000000000"/>
      <p:regular r:id="rId19"/>
    </p:embeddedFont>
    <p:embeddedFont>
      <p:font typeface="Alegreya Medium" charset="1" panose="00000600000000000000"/>
      <p:regular r:id="rId20"/>
    </p:embeddedFont>
    <p:embeddedFont>
      <p:font typeface="Alegreya Medium Bold" charset="1" panose="00000900000000000000"/>
      <p:regular r:id="rId21"/>
    </p:embeddedFont>
    <p:embeddedFont>
      <p:font typeface="Alegreya Medium Italics" charset="1" panose="00000600000000000000"/>
      <p:regular r:id="rId22"/>
    </p:embeddedFont>
    <p:embeddedFont>
      <p:font typeface="Alegreya Medium Bold Italics" charset="1" panose="00000900000000000000"/>
      <p:regular r:id="rId23"/>
    </p:embeddedFont>
    <p:embeddedFont>
      <p:font typeface="Alegreya Bold" charset="1" panose="00000800000000000000"/>
      <p:regular r:id="rId24"/>
    </p:embeddedFont>
    <p:embeddedFont>
      <p:font typeface="Alegreya Bold Bold" charset="1" panose="00000A00000000000000"/>
      <p:regular r:id="rId25"/>
    </p:embeddedFont>
    <p:embeddedFont>
      <p:font typeface="Alegreya Bold Italics" charset="1" panose="00000800000000000000"/>
      <p:regular r:id="rId26"/>
    </p:embeddedFont>
    <p:embeddedFont>
      <p:font typeface="Alegreya Bold Bold Italics" charset="1" panose="00000A00000000000000"/>
      <p:regular r:id="rId27"/>
    </p:embeddedFont>
    <p:embeddedFont>
      <p:font typeface="Alegreya Sans Bold" charset="1" panose="00000800000000000000"/>
      <p:regular r:id="rId28"/>
    </p:embeddedFont>
    <p:embeddedFont>
      <p:font typeface="Alegreya Sans Bold Bold" charset="1" panose="00000900000000000000"/>
      <p:regular r:id="rId29"/>
    </p:embeddedFont>
    <p:embeddedFont>
      <p:font typeface="Alegreya Sans Bold Italics" charset="1" panose="00000800000000000000"/>
      <p:regular r:id="rId30"/>
    </p:embeddedFont>
    <p:embeddedFont>
      <p:font typeface="Alegreya Sans Bold Bold Italics" charset="1" panose="000009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53" Target="slides/slide22.xml" Type="http://schemas.openxmlformats.org/officeDocument/2006/relationships/slide"/><Relationship Id="rId54" Target="slides/slide23.xml" Type="http://schemas.openxmlformats.org/officeDocument/2006/relationships/slide"/><Relationship Id="rId55" Target="slides/slide24.xml" Type="http://schemas.openxmlformats.org/officeDocument/2006/relationships/slide"/><Relationship Id="rId56" Target="slides/slide25.xml" Type="http://schemas.openxmlformats.org/officeDocument/2006/relationships/slide"/><Relationship Id="rId57" Target="slides/slide26.xml" Type="http://schemas.openxmlformats.org/officeDocument/2006/relationships/slide"/><Relationship Id="rId58" Target="slides/slide27.xml" Type="http://schemas.openxmlformats.org/officeDocument/2006/relationships/slide"/><Relationship Id="rId59" Target="slides/slide28.xml" Type="http://schemas.openxmlformats.org/officeDocument/2006/relationships/slide"/><Relationship Id="rId6" Target="fonts/font6.fntdata" Type="http://schemas.openxmlformats.org/officeDocument/2006/relationships/font"/><Relationship Id="rId60" Target="slides/slide29.xml" Type="http://schemas.openxmlformats.org/officeDocument/2006/relationships/slide"/><Relationship Id="rId61" Target="slides/slide30.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svg" Type="http://schemas.openxmlformats.org/officeDocument/2006/relationships/image"/><Relationship Id="rId4"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svg" Type="http://schemas.openxmlformats.org/officeDocument/2006/relationships/image"/><Relationship Id="rId4"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svg" Type="http://schemas.openxmlformats.org/officeDocument/2006/relationships/image"/><Relationship Id="rId4"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1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svg" Type="http://schemas.openxmlformats.org/officeDocument/2006/relationships/image"/><Relationship Id="rId4"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2.svg" Type="http://schemas.openxmlformats.org/officeDocument/2006/relationships/image"/><Relationship Id="rId4"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svg" Type="http://schemas.openxmlformats.org/officeDocument/2006/relationships/image"/><Relationship Id="rId4" Target="../media/image6.sv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svg" Type="http://schemas.openxmlformats.org/officeDocument/2006/relationships/image"/><Relationship Id="rId3"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12506">
            <a:off x="-3307187" y="5178096"/>
            <a:ext cx="5809172" cy="687476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259300" y="-1028700"/>
            <a:ext cx="5594604" cy="6543396"/>
          </a:xfrm>
          <a:prstGeom prst="rect">
            <a:avLst/>
          </a:prstGeom>
        </p:spPr>
      </p:pic>
      <p:sp>
        <p:nvSpPr>
          <p:cNvPr name="TextBox 4" id="4"/>
          <p:cNvSpPr txBox="true"/>
          <p:nvPr/>
        </p:nvSpPr>
        <p:spPr>
          <a:xfrm rot="0">
            <a:off x="-739185" y="3924434"/>
            <a:ext cx="19046401" cy="5100066"/>
          </a:xfrm>
          <a:prstGeom prst="rect">
            <a:avLst/>
          </a:prstGeom>
        </p:spPr>
        <p:txBody>
          <a:bodyPr anchor="t" rtlCol="false" tIns="0" lIns="0" bIns="0" rIns="0">
            <a:spAutoFit/>
          </a:bodyPr>
          <a:lstStyle/>
          <a:p>
            <a:pPr algn="ctr">
              <a:lnSpc>
                <a:spcPts val="13481"/>
              </a:lnSpc>
            </a:pPr>
            <a:r>
              <a:rPr lang="en-US" sz="10699" spc="-320">
                <a:solidFill>
                  <a:srgbClr val="5A352C"/>
                </a:solidFill>
                <a:latin typeface="Alegreya Bold"/>
              </a:rPr>
              <a:t>ÇOCUK İHMAL </a:t>
            </a:r>
          </a:p>
          <a:p>
            <a:pPr algn="ctr">
              <a:lnSpc>
                <a:spcPts val="13481"/>
              </a:lnSpc>
            </a:pPr>
            <a:r>
              <a:rPr lang="en-US" sz="10699" spc="-320">
                <a:solidFill>
                  <a:srgbClr val="5A352C"/>
                </a:solidFill>
                <a:latin typeface="Alegreya Bold"/>
              </a:rPr>
              <a:t>VE </a:t>
            </a:r>
          </a:p>
          <a:p>
            <a:pPr algn="ctr">
              <a:lnSpc>
                <a:spcPts val="13481"/>
              </a:lnSpc>
            </a:pPr>
            <a:r>
              <a:rPr lang="en-US" sz="10699" spc="-320">
                <a:solidFill>
                  <a:srgbClr val="5A352C"/>
                </a:solidFill>
                <a:latin typeface="Alegreya Bold"/>
              </a:rPr>
              <a:t>İSTİSMARI</a:t>
            </a: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5940310" y="8053722"/>
            <a:ext cx="1318990" cy="1542678"/>
          </a:xfrm>
          <a:prstGeom prst="rect">
            <a:avLst/>
          </a:prstGeom>
        </p:spPr>
      </p:pic>
      <p:sp>
        <p:nvSpPr>
          <p:cNvPr name="TextBox 6" id="6"/>
          <p:cNvSpPr txBox="true"/>
          <p:nvPr/>
        </p:nvSpPr>
        <p:spPr>
          <a:xfrm rot="0">
            <a:off x="3707980" y="558892"/>
            <a:ext cx="10152072" cy="2812415"/>
          </a:xfrm>
          <a:prstGeom prst="rect">
            <a:avLst/>
          </a:prstGeom>
        </p:spPr>
        <p:txBody>
          <a:bodyPr anchor="t" rtlCol="false" tIns="0" lIns="0" bIns="0" rIns="0">
            <a:spAutoFit/>
          </a:bodyPr>
          <a:lstStyle/>
          <a:p>
            <a:pPr algn="ctr">
              <a:lnSpc>
                <a:spcPts val="5040"/>
              </a:lnSpc>
            </a:pPr>
            <a:r>
              <a:rPr lang="en-US" sz="3600">
                <a:solidFill>
                  <a:srgbClr val="5A352C"/>
                </a:solidFill>
                <a:latin typeface="DejaVu Serif"/>
              </a:rPr>
              <a:t>ŞEHİTKAMİL H.L.Ş REHBERLİK</a:t>
            </a:r>
            <a:r>
              <a:rPr lang="en-US" sz="3600">
                <a:solidFill>
                  <a:srgbClr val="5A352C"/>
                </a:solidFill>
                <a:latin typeface="Arimo"/>
              </a:rPr>
              <a:t> </a:t>
            </a:r>
          </a:p>
          <a:p>
            <a:pPr algn="ctr">
              <a:lnSpc>
                <a:spcPts val="5040"/>
              </a:lnSpc>
            </a:pPr>
            <a:r>
              <a:rPr lang="en-US" sz="3600">
                <a:solidFill>
                  <a:srgbClr val="5A352C"/>
                </a:solidFill>
                <a:latin typeface="Arimo"/>
              </a:rPr>
              <a:t>VE </a:t>
            </a:r>
          </a:p>
          <a:p>
            <a:pPr algn="ctr">
              <a:lnSpc>
                <a:spcPts val="5040"/>
              </a:lnSpc>
            </a:pPr>
            <a:r>
              <a:rPr lang="en-US" sz="3600">
                <a:solidFill>
                  <a:srgbClr val="5A352C"/>
                </a:solidFill>
                <a:latin typeface="Arimo"/>
              </a:rPr>
              <a:t>ARAŞTIRMA MERKEZİ</a:t>
            </a:r>
          </a:p>
          <a:p>
            <a:pPr algn="ctr">
              <a:lnSpc>
                <a:spcPts val="7280"/>
              </a:lnSpc>
            </a:pPr>
          </a:p>
        </p:txBody>
      </p:sp>
      <p:pic>
        <p:nvPicPr>
          <p:cNvPr name="Picture 7" id="7"/>
          <p:cNvPicPr>
            <a:picLocks noChangeAspect="true"/>
          </p:cNvPicPr>
          <p:nvPr/>
        </p:nvPicPr>
        <p:blipFill>
          <a:blip r:embed="rId4"/>
          <a:srcRect l="0" t="708" r="0" b="708"/>
          <a:stretch>
            <a:fillRect/>
          </a:stretch>
        </p:blipFill>
        <p:spPr>
          <a:xfrm flipH="false" flipV="false" rot="0">
            <a:off x="12611129" y="247895"/>
            <a:ext cx="2497845" cy="2520199"/>
          </a:xfrm>
          <a:prstGeom prst="rect">
            <a:avLst/>
          </a:prstGeom>
        </p:spPr>
      </p:pic>
      <p:pic>
        <p:nvPicPr>
          <p:cNvPr name="Picture 8" id="8"/>
          <p:cNvPicPr>
            <a:picLocks noChangeAspect="true"/>
          </p:cNvPicPr>
          <p:nvPr/>
        </p:nvPicPr>
        <p:blipFill>
          <a:blip r:embed="rId4"/>
          <a:srcRect l="0" t="708" r="0" b="708"/>
          <a:stretch>
            <a:fillRect/>
          </a:stretch>
        </p:blipFill>
        <p:spPr>
          <a:xfrm flipH="false" flipV="false" rot="0">
            <a:off x="2324642" y="247895"/>
            <a:ext cx="2497845" cy="2520199"/>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298944" y="6675967"/>
            <a:ext cx="5942229" cy="7032224"/>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4940177" y="-3229323"/>
            <a:ext cx="6149699" cy="7277751"/>
          </a:xfrm>
          <a:prstGeom prst="rect">
            <a:avLst/>
          </a:prstGeom>
        </p:spPr>
      </p:pic>
      <p:sp>
        <p:nvSpPr>
          <p:cNvPr name="TextBox 4" id="4"/>
          <p:cNvSpPr txBox="true"/>
          <p:nvPr/>
        </p:nvSpPr>
        <p:spPr>
          <a:xfrm rot="0">
            <a:off x="1367629" y="3613600"/>
            <a:ext cx="15552741" cy="3908425"/>
          </a:xfrm>
          <a:prstGeom prst="rect">
            <a:avLst/>
          </a:prstGeom>
        </p:spPr>
        <p:txBody>
          <a:bodyPr anchor="t" rtlCol="false" tIns="0" lIns="0" bIns="0" rIns="0">
            <a:spAutoFit/>
          </a:bodyPr>
          <a:lstStyle/>
          <a:p>
            <a:pPr algn="ctr">
              <a:lnSpc>
                <a:spcPts val="10399"/>
              </a:lnSpc>
            </a:pPr>
            <a:r>
              <a:rPr lang="en-US" sz="7999" spc="1175">
                <a:solidFill>
                  <a:srgbClr val="5A352C"/>
                </a:solidFill>
                <a:latin typeface="Alegreya Bold"/>
              </a:rPr>
              <a:t>CİNSEL İSTİSMARA UĞRAYAN ÇOCUKLAR NELER DÜŞÜNÜRLER?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629357" y="-1875348"/>
            <a:ext cx="9343789" cy="8866698"/>
            <a:chOff x="0" y="0"/>
            <a:chExt cx="2636520" cy="2501900"/>
          </a:xfrm>
        </p:grpSpPr>
        <p:sp>
          <p:nvSpPr>
            <p:cNvPr name="Freeform 3" id="3"/>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2"/>
              <a:stretch>
                <a:fillRect l="-44936" r="-44923" t="-19" b="-18"/>
              </a:stretch>
            </a:blip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8809">
            <a:off x="14182344" y="-3943454"/>
            <a:ext cx="6954012" cy="8229600"/>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8809">
            <a:off x="-3134106" y="3981346"/>
            <a:ext cx="6954012" cy="822960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92485" y="2558001"/>
            <a:ext cx="7603900" cy="1406722"/>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92485" y="5143500"/>
            <a:ext cx="7892600" cy="1460131"/>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572508" y="7904988"/>
            <a:ext cx="7315200" cy="1353312"/>
          </a:xfrm>
          <a:prstGeom prst="rect">
            <a:avLst/>
          </a:prstGeom>
        </p:spPr>
      </p:pic>
      <p:sp>
        <p:nvSpPr>
          <p:cNvPr name="TextBox 9" id="9"/>
          <p:cNvSpPr txBox="true"/>
          <p:nvPr/>
        </p:nvSpPr>
        <p:spPr>
          <a:xfrm rot="0">
            <a:off x="8392485" y="2894615"/>
            <a:ext cx="7315200" cy="613410"/>
          </a:xfrm>
          <a:prstGeom prst="rect">
            <a:avLst/>
          </a:prstGeom>
        </p:spPr>
        <p:txBody>
          <a:bodyPr anchor="t" rtlCol="false" tIns="0" lIns="0" bIns="0" rIns="0">
            <a:spAutoFit/>
          </a:bodyPr>
          <a:lstStyle/>
          <a:p>
            <a:pPr algn="ctr">
              <a:lnSpc>
                <a:spcPts val="5040"/>
              </a:lnSpc>
            </a:pPr>
            <a:r>
              <a:rPr lang="en-US" sz="3600">
                <a:solidFill>
                  <a:srgbClr val="5A352C"/>
                </a:solidFill>
                <a:latin typeface="Alegreya Medium"/>
              </a:rPr>
              <a:t>Her şey gizli kalmalı</a:t>
            </a:r>
          </a:p>
        </p:txBody>
      </p:sp>
      <p:sp>
        <p:nvSpPr>
          <p:cNvPr name="TextBox 10" id="10"/>
          <p:cNvSpPr txBox="true"/>
          <p:nvPr/>
        </p:nvSpPr>
        <p:spPr>
          <a:xfrm rot="0">
            <a:off x="8681185" y="5576068"/>
            <a:ext cx="7315200" cy="537845"/>
          </a:xfrm>
          <a:prstGeom prst="rect">
            <a:avLst/>
          </a:prstGeom>
        </p:spPr>
        <p:txBody>
          <a:bodyPr anchor="t" rtlCol="false" tIns="0" lIns="0" bIns="0" rIns="0">
            <a:spAutoFit/>
          </a:bodyPr>
          <a:lstStyle/>
          <a:p>
            <a:pPr algn="ctr">
              <a:lnSpc>
                <a:spcPts val="4480"/>
              </a:lnSpc>
            </a:pPr>
            <a:r>
              <a:rPr lang="en-US" sz="3200">
                <a:solidFill>
                  <a:srgbClr val="5A352C"/>
                </a:solidFill>
                <a:latin typeface="Alegreya Medium"/>
              </a:rPr>
              <a:t>Kendini suçlama ve kendinden nefret etme</a:t>
            </a:r>
          </a:p>
        </p:txBody>
      </p:sp>
      <p:sp>
        <p:nvSpPr>
          <p:cNvPr name="TextBox 11" id="11"/>
          <p:cNvSpPr txBox="true"/>
          <p:nvPr/>
        </p:nvSpPr>
        <p:spPr>
          <a:xfrm rot="0">
            <a:off x="8572508" y="7956296"/>
            <a:ext cx="7972766" cy="1193546"/>
          </a:xfrm>
          <a:prstGeom prst="rect">
            <a:avLst/>
          </a:prstGeom>
        </p:spPr>
        <p:txBody>
          <a:bodyPr anchor="t" rtlCol="false" tIns="0" lIns="0" bIns="0" rIns="0">
            <a:spAutoFit/>
          </a:bodyPr>
          <a:lstStyle/>
          <a:p>
            <a:pPr algn="ctr">
              <a:lnSpc>
                <a:spcPts val="4882"/>
              </a:lnSpc>
            </a:pPr>
            <a:r>
              <a:rPr lang="en-US" sz="3487">
                <a:solidFill>
                  <a:srgbClr val="5A352C"/>
                </a:solidFill>
                <a:latin typeface="Alegreya Medium"/>
              </a:rPr>
              <a:t>Tutsaklık veya sürekli olması halinde bu duruma adapte olmaya çalışmak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448306" y="5707307"/>
            <a:ext cx="6954012" cy="8229600"/>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4468094" y="-3086100"/>
            <a:ext cx="6954012" cy="8229600"/>
          </a:xfrm>
          <a:prstGeom prst="rect">
            <a:avLst/>
          </a:prstGeom>
        </p:spPr>
      </p:pic>
      <p:sp>
        <p:nvSpPr>
          <p:cNvPr name="TextBox 4" id="4"/>
          <p:cNvSpPr txBox="true"/>
          <p:nvPr/>
        </p:nvSpPr>
        <p:spPr>
          <a:xfrm rot="0">
            <a:off x="2594392" y="3253423"/>
            <a:ext cx="13683716" cy="3713480"/>
          </a:xfrm>
          <a:prstGeom prst="rect">
            <a:avLst/>
          </a:prstGeom>
        </p:spPr>
        <p:txBody>
          <a:bodyPr anchor="t" rtlCol="false" tIns="0" lIns="0" bIns="0" rIns="0">
            <a:spAutoFit/>
          </a:bodyPr>
          <a:lstStyle/>
          <a:p>
            <a:pPr algn="ctr">
              <a:lnSpc>
                <a:spcPts val="9879"/>
              </a:lnSpc>
            </a:pPr>
            <a:r>
              <a:rPr lang="en-US" sz="7599" spc="1117">
                <a:solidFill>
                  <a:srgbClr val="5A352C"/>
                </a:solidFill>
                <a:latin typeface="Alegreya Medium Bold"/>
              </a:rPr>
              <a:t>ÇOCUKLAR YAŞADIKLARINI NEDEN SÖYLEMEZLER?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12506">
            <a:off x="-4793097" y="3779983"/>
            <a:ext cx="8078572" cy="956044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06208">
            <a:off x="15226598" y="-2392961"/>
            <a:ext cx="7706596" cy="901356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972049" y="2304990"/>
            <a:ext cx="7315200" cy="1353312"/>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972049" y="4089080"/>
            <a:ext cx="7315200" cy="1353312"/>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972049" y="6087050"/>
            <a:ext cx="7315200" cy="1353312"/>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152072" y="8134111"/>
            <a:ext cx="7315200" cy="1353312"/>
          </a:xfrm>
          <a:prstGeom prst="rect">
            <a:avLst/>
          </a:prstGeom>
        </p:spPr>
      </p:pic>
      <p:sp>
        <p:nvSpPr>
          <p:cNvPr name="TextBox 8" id="8"/>
          <p:cNvSpPr txBox="true"/>
          <p:nvPr/>
        </p:nvSpPr>
        <p:spPr>
          <a:xfrm rot="0">
            <a:off x="4972049" y="544830"/>
            <a:ext cx="7315200" cy="1218565"/>
          </a:xfrm>
          <a:prstGeom prst="rect">
            <a:avLst/>
          </a:prstGeom>
        </p:spPr>
        <p:txBody>
          <a:bodyPr anchor="t" rtlCol="false" tIns="0" lIns="0" bIns="0" rIns="0">
            <a:spAutoFit/>
          </a:bodyPr>
          <a:lstStyle/>
          <a:p>
            <a:pPr algn="ctr">
              <a:lnSpc>
                <a:spcPts val="8960"/>
              </a:lnSpc>
            </a:pPr>
            <a:r>
              <a:rPr lang="en-US" sz="6400">
                <a:solidFill>
                  <a:srgbClr val="5A352C"/>
                </a:solidFill>
                <a:latin typeface="Alegreya Sans Bold"/>
              </a:rPr>
              <a:t>Korkarlar;</a:t>
            </a:r>
          </a:p>
        </p:txBody>
      </p:sp>
      <p:sp>
        <p:nvSpPr>
          <p:cNvPr name="TextBox 9" id="9"/>
          <p:cNvSpPr txBox="true"/>
          <p:nvPr/>
        </p:nvSpPr>
        <p:spPr>
          <a:xfrm rot="0">
            <a:off x="4972049" y="2674624"/>
            <a:ext cx="7315200" cy="613410"/>
          </a:xfrm>
          <a:prstGeom prst="rect">
            <a:avLst/>
          </a:prstGeom>
        </p:spPr>
        <p:txBody>
          <a:bodyPr anchor="t" rtlCol="false" tIns="0" lIns="0" bIns="0" rIns="0">
            <a:spAutoFit/>
          </a:bodyPr>
          <a:lstStyle/>
          <a:p>
            <a:pPr algn="ctr">
              <a:lnSpc>
                <a:spcPts val="5040"/>
              </a:lnSpc>
            </a:pPr>
            <a:r>
              <a:rPr lang="en-US" sz="3600">
                <a:solidFill>
                  <a:srgbClr val="5A352C"/>
                </a:solidFill>
                <a:latin typeface="Alegreya Medium"/>
              </a:rPr>
              <a:t>Kendilerine inanılmayacağından</a:t>
            </a:r>
          </a:p>
        </p:txBody>
      </p:sp>
      <p:sp>
        <p:nvSpPr>
          <p:cNvPr name="TextBox 10" id="10"/>
          <p:cNvSpPr txBox="true"/>
          <p:nvPr/>
        </p:nvSpPr>
        <p:spPr>
          <a:xfrm rot="0">
            <a:off x="4972049" y="4486971"/>
            <a:ext cx="7315200" cy="613410"/>
          </a:xfrm>
          <a:prstGeom prst="rect">
            <a:avLst/>
          </a:prstGeom>
        </p:spPr>
        <p:txBody>
          <a:bodyPr anchor="t" rtlCol="false" tIns="0" lIns="0" bIns="0" rIns="0">
            <a:spAutoFit/>
          </a:bodyPr>
          <a:lstStyle/>
          <a:p>
            <a:pPr algn="ctr">
              <a:lnSpc>
                <a:spcPts val="5040"/>
              </a:lnSpc>
            </a:pPr>
            <a:r>
              <a:rPr lang="en-US" sz="3600">
                <a:solidFill>
                  <a:srgbClr val="5A352C"/>
                </a:solidFill>
                <a:latin typeface="Alegreya Medium"/>
              </a:rPr>
              <a:t>Başlarının belaya giremesinden</a:t>
            </a:r>
          </a:p>
        </p:txBody>
      </p:sp>
      <p:sp>
        <p:nvSpPr>
          <p:cNvPr name="TextBox 11" id="11"/>
          <p:cNvSpPr txBox="true"/>
          <p:nvPr/>
        </p:nvSpPr>
        <p:spPr>
          <a:xfrm rot="0">
            <a:off x="4972049" y="6484941"/>
            <a:ext cx="7315200" cy="613410"/>
          </a:xfrm>
          <a:prstGeom prst="rect">
            <a:avLst/>
          </a:prstGeom>
        </p:spPr>
        <p:txBody>
          <a:bodyPr anchor="t" rtlCol="false" tIns="0" lIns="0" bIns="0" rIns="0">
            <a:spAutoFit/>
          </a:bodyPr>
          <a:lstStyle/>
          <a:p>
            <a:pPr algn="ctr">
              <a:lnSpc>
                <a:spcPts val="5040"/>
              </a:lnSpc>
            </a:pPr>
            <a:r>
              <a:rPr lang="en-US" sz="3600">
                <a:solidFill>
                  <a:srgbClr val="5A352C"/>
                </a:solidFill>
                <a:latin typeface="Alegreya Medium"/>
              </a:rPr>
              <a:t>İstismarcının tehditlerinden</a:t>
            </a:r>
          </a:p>
        </p:txBody>
      </p:sp>
      <p:sp>
        <p:nvSpPr>
          <p:cNvPr name="TextBox 12" id="12"/>
          <p:cNvSpPr txBox="true"/>
          <p:nvPr/>
        </p:nvSpPr>
        <p:spPr>
          <a:xfrm rot="0">
            <a:off x="4972049" y="8470724"/>
            <a:ext cx="7315200" cy="613410"/>
          </a:xfrm>
          <a:prstGeom prst="rect">
            <a:avLst/>
          </a:prstGeom>
        </p:spPr>
        <p:txBody>
          <a:bodyPr anchor="t" rtlCol="false" tIns="0" lIns="0" bIns="0" rIns="0">
            <a:spAutoFit/>
          </a:bodyPr>
          <a:lstStyle/>
          <a:p>
            <a:pPr algn="ctr">
              <a:lnSpc>
                <a:spcPts val="5040"/>
              </a:lnSpc>
            </a:pPr>
            <a:r>
              <a:rPr lang="en-US" sz="3600">
                <a:solidFill>
                  <a:srgbClr val="5A352C"/>
                </a:solidFill>
                <a:latin typeface="Alegreya Medium"/>
              </a:rPr>
              <a:t>Arkadaşları tarafından dışlanmaktan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629357" y="-1875348"/>
            <a:ext cx="6793968" cy="6447070"/>
            <a:chOff x="0" y="0"/>
            <a:chExt cx="2636520" cy="2501900"/>
          </a:xfrm>
        </p:grpSpPr>
        <p:sp>
          <p:nvSpPr>
            <p:cNvPr name="Freeform 3" id="3"/>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solidFill>
              <a:srgbClr val="FFFFFF"/>
            </a:solidFill>
            <a:ln>
              <a:solidFill>
                <a:srgbClr val="000000"/>
              </a:solidFill>
            </a:ln>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628809">
            <a:off x="14182344" y="-3943454"/>
            <a:ext cx="6954012" cy="8229600"/>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312195">
            <a:off x="-2902648" y="4870092"/>
            <a:ext cx="6954012" cy="8229600"/>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987395" y="2225433"/>
            <a:ext cx="8722050" cy="1613579"/>
          </a:xfrm>
          <a:prstGeom prst="rect">
            <a:avLst/>
          </a:prstGeom>
        </p:spPr>
      </p:pic>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75148" y="4849953"/>
            <a:ext cx="7315200" cy="1353312"/>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86468" y="7427490"/>
            <a:ext cx="8422978" cy="1558251"/>
          </a:xfrm>
          <a:prstGeom prst="rect">
            <a:avLst/>
          </a:prstGeom>
        </p:spPr>
      </p:pic>
      <p:sp>
        <p:nvSpPr>
          <p:cNvPr name="TextBox 9" id="9"/>
          <p:cNvSpPr txBox="true"/>
          <p:nvPr/>
        </p:nvSpPr>
        <p:spPr>
          <a:xfrm rot="0">
            <a:off x="6875148" y="2392057"/>
            <a:ext cx="7495285" cy="1225123"/>
          </a:xfrm>
          <a:prstGeom prst="rect">
            <a:avLst/>
          </a:prstGeom>
        </p:spPr>
        <p:txBody>
          <a:bodyPr anchor="t" rtlCol="false" tIns="0" lIns="0" bIns="0" rIns="0">
            <a:spAutoFit/>
          </a:bodyPr>
          <a:lstStyle/>
          <a:p>
            <a:pPr>
              <a:lnSpc>
                <a:spcPts val="4991"/>
              </a:lnSpc>
            </a:pPr>
            <a:r>
              <a:rPr lang="en-US" sz="3565">
                <a:solidFill>
                  <a:srgbClr val="5A352C"/>
                </a:solidFill>
                <a:latin typeface="Alegreya Medium"/>
              </a:rPr>
              <a:t>Büyüklerle (otorite figürleriyle) cinsel konuları konuşmaktan utanırlar </a:t>
            </a:r>
          </a:p>
        </p:txBody>
      </p:sp>
      <p:sp>
        <p:nvSpPr>
          <p:cNvPr name="TextBox 10" id="10"/>
          <p:cNvSpPr txBox="true"/>
          <p:nvPr/>
        </p:nvSpPr>
        <p:spPr>
          <a:xfrm rot="0">
            <a:off x="6286468" y="4813221"/>
            <a:ext cx="8422978" cy="1319749"/>
          </a:xfrm>
          <a:prstGeom prst="rect">
            <a:avLst/>
          </a:prstGeom>
        </p:spPr>
        <p:txBody>
          <a:bodyPr anchor="t" rtlCol="false" tIns="0" lIns="0" bIns="0" rIns="0">
            <a:spAutoFit/>
          </a:bodyPr>
          <a:lstStyle/>
          <a:p>
            <a:pPr algn="ctr">
              <a:lnSpc>
                <a:spcPts val="5343"/>
              </a:lnSpc>
            </a:pPr>
            <a:r>
              <a:rPr lang="en-US" sz="3816">
                <a:solidFill>
                  <a:srgbClr val="5A352C"/>
                </a:solidFill>
                <a:latin typeface="Alegreya Medium"/>
              </a:rPr>
              <a:t>İstismarcıyı korumak isteyebilir, sevebilir ama yaptıklarını sevmezler</a:t>
            </a:r>
          </a:p>
        </p:txBody>
      </p:sp>
      <p:sp>
        <p:nvSpPr>
          <p:cNvPr name="TextBox 11" id="11"/>
          <p:cNvSpPr txBox="true"/>
          <p:nvPr/>
        </p:nvSpPr>
        <p:spPr>
          <a:xfrm rot="0">
            <a:off x="5987395" y="7713831"/>
            <a:ext cx="8722050" cy="696187"/>
          </a:xfrm>
          <a:prstGeom prst="rect">
            <a:avLst/>
          </a:prstGeom>
        </p:spPr>
        <p:txBody>
          <a:bodyPr anchor="t" rtlCol="false" tIns="0" lIns="0" bIns="0" rIns="0">
            <a:spAutoFit/>
          </a:bodyPr>
          <a:lstStyle/>
          <a:p>
            <a:pPr algn="ctr">
              <a:lnSpc>
                <a:spcPts val="5727"/>
              </a:lnSpc>
            </a:pPr>
            <a:r>
              <a:rPr lang="en-US" sz="4091">
                <a:solidFill>
                  <a:srgbClr val="5A352C"/>
                </a:solidFill>
                <a:latin typeface="Alegreya Medium"/>
              </a:rPr>
              <a:t>N</a:t>
            </a:r>
            <a:r>
              <a:rPr lang="en-US" sz="4091">
                <a:solidFill>
                  <a:srgbClr val="5A352C"/>
                </a:solidFill>
                <a:latin typeface="Alegreya Medium"/>
              </a:rPr>
              <a:t>asıl anlatılacağını bilmeyebilirler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sp>
        <p:nvSpPr>
          <p:cNvPr name="TextBox 2" id="2"/>
          <p:cNvSpPr txBox="true"/>
          <p:nvPr/>
        </p:nvSpPr>
        <p:spPr>
          <a:xfrm rot="0">
            <a:off x="1320359" y="3108325"/>
            <a:ext cx="15647281" cy="3679825"/>
          </a:xfrm>
          <a:prstGeom prst="rect">
            <a:avLst/>
          </a:prstGeom>
        </p:spPr>
        <p:txBody>
          <a:bodyPr anchor="t" rtlCol="false" tIns="0" lIns="0" bIns="0" rIns="0">
            <a:spAutoFit/>
          </a:bodyPr>
          <a:lstStyle/>
          <a:p>
            <a:pPr algn="ctr">
              <a:lnSpc>
                <a:spcPts val="13999"/>
              </a:lnSpc>
            </a:pPr>
            <a:r>
              <a:rPr lang="en-US" sz="9999">
                <a:solidFill>
                  <a:srgbClr val="5A352C"/>
                </a:solidFill>
                <a:latin typeface="Alegreya Sans Bold"/>
              </a:rPr>
              <a:t>Peki Ben Çocuğuma Ne Öğretmeliyim?</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628809">
            <a:off x="14182344" y="-3943454"/>
            <a:ext cx="6954012" cy="8229600"/>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628809">
            <a:off x="-3018958" y="4593756"/>
            <a:ext cx="5937361" cy="7026462"/>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12506">
            <a:off x="-4825771" y="3949062"/>
            <a:ext cx="7901439" cy="9350815"/>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16258288" y="-2575837"/>
            <a:ext cx="6364182" cy="744348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05280" y="915888"/>
            <a:ext cx="11776607" cy="2178672"/>
          </a:xfrm>
          <a:prstGeom prst="rect">
            <a:avLst/>
          </a:prstGeom>
        </p:spPr>
      </p:pic>
      <p:sp>
        <p:nvSpPr>
          <p:cNvPr name="TextBox 5" id="5"/>
          <p:cNvSpPr txBox="true"/>
          <p:nvPr/>
        </p:nvSpPr>
        <p:spPr>
          <a:xfrm rot="0">
            <a:off x="4062940" y="1090824"/>
            <a:ext cx="9661287" cy="1657350"/>
          </a:xfrm>
          <a:prstGeom prst="rect">
            <a:avLst/>
          </a:prstGeom>
        </p:spPr>
        <p:txBody>
          <a:bodyPr anchor="t" rtlCol="false" tIns="0" lIns="0" bIns="0" rIns="0">
            <a:spAutoFit/>
          </a:bodyPr>
          <a:lstStyle/>
          <a:p>
            <a:pPr algn="ctr" marL="971550" indent="-485775" lvl="1">
              <a:lnSpc>
                <a:spcPts val="6300"/>
              </a:lnSpc>
              <a:buFont typeface="Arial"/>
              <a:buChar char="•"/>
            </a:pPr>
            <a:r>
              <a:rPr lang="en-US" sz="4500">
                <a:solidFill>
                  <a:srgbClr val="5A352C"/>
                </a:solidFill>
                <a:latin typeface="Alegreya Sans Bold"/>
              </a:rPr>
              <a:t>Cinsellik konusunda çocuklarınızı bilgilendirin</a:t>
            </a:r>
          </a:p>
        </p:txBody>
      </p:sp>
      <p:sp>
        <p:nvSpPr>
          <p:cNvPr name="TextBox 6" id="6"/>
          <p:cNvSpPr txBox="true"/>
          <p:nvPr/>
        </p:nvSpPr>
        <p:spPr>
          <a:xfrm rot="0">
            <a:off x="2412000" y="3762502"/>
            <a:ext cx="14253075" cy="3596640"/>
          </a:xfrm>
          <a:prstGeom prst="rect">
            <a:avLst/>
          </a:prstGeom>
        </p:spPr>
        <p:txBody>
          <a:bodyPr anchor="t" rtlCol="false" tIns="0" lIns="0" bIns="0" rIns="0">
            <a:spAutoFit/>
          </a:bodyPr>
          <a:lstStyle/>
          <a:p>
            <a:pPr marL="949960" indent="-474980" lvl="1">
              <a:lnSpc>
                <a:spcPts val="7259"/>
              </a:lnSpc>
              <a:buFont typeface="Arial"/>
              <a:buChar char="•"/>
            </a:pPr>
            <a:r>
              <a:rPr lang="en-US" sz="4400">
                <a:solidFill>
                  <a:srgbClr val="5A352C"/>
                </a:solidFill>
                <a:latin typeface="Alegreya Medium"/>
              </a:rPr>
              <a:t>Çocuğunuzun muhtemel tacizlere karşı korunabilmesi için gelişim dönemine uygun sağlıklı bir cinsel bilgiye ihtiyacı vardır.</a:t>
            </a:r>
          </a:p>
          <a:p>
            <a:pPr marL="949960" indent="-474980" lvl="1">
              <a:lnSpc>
                <a:spcPts val="7259"/>
              </a:lnSpc>
              <a:buFont typeface="Arial"/>
              <a:buChar char="•"/>
            </a:pPr>
            <a:r>
              <a:rPr lang="en-US" sz="4400">
                <a:solidFill>
                  <a:srgbClr val="5A352C"/>
                </a:solidFill>
                <a:latin typeface="Alegreya Medium"/>
              </a:rPr>
              <a:t>Gelişim dönemlerine uygun bilgiler verin.</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628809">
            <a:off x="14824770" y="-4002372"/>
            <a:ext cx="6227310" cy="7369598"/>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628809">
            <a:off x="-3331292" y="5133195"/>
            <a:ext cx="5697541" cy="6742652"/>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38935" y="2065121"/>
            <a:ext cx="9767531" cy="1806993"/>
          </a:xfrm>
          <a:prstGeom prst="rect">
            <a:avLst/>
          </a:prstGeom>
        </p:spPr>
      </p:pic>
      <p:sp>
        <p:nvSpPr>
          <p:cNvPr name="TextBox 5" id="5"/>
          <p:cNvSpPr txBox="true"/>
          <p:nvPr/>
        </p:nvSpPr>
        <p:spPr>
          <a:xfrm rot="0">
            <a:off x="2680858" y="4446676"/>
            <a:ext cx="13767091" cy="4057845"/>
          </a:xfrm>
          <a:prstGeom prst="rect">
            <a:avLst/>
          </a:prstGeom>
        </p:spPr>
        <p:txBody>
          <a:bodyPr anchor="t" rtlCol="false" tIns="0" lIns="0" bIns="0" rIns="0">
            <a:spAutoFit/>
          </a:bodyPr>
          <a:lstStyle/>
          <a:p>
            <a:pPr marL="901472" indent="-450736" lvl="1">
              <a:lnSpc>
                <a:spcPts val="6764"/>
              </a:lnSpc>
              <a:buFont typeface="Arial"/>
              <a:buChar char="•"/>
            </a:pPr>
            <a:r>
              <a:rPr lang="en-US" sz="4175" spc="41">
                <a:solidFill>
                  <a:srgbClr val="5A352C"/>
                </a:solidFill>
                <a:latin typeface="Alegreya Medium"/>
              </a:rPr>
              <a:t>Çocuklara güvende olma hakları olduğunu ve kimsenin bunu ellerinden alamayacağını söyleyin.</a:t>
            </a:r>
          </a:p>
          <a:p>
            <a:pPr marL="901472" indent="-450736" lvl="1">
              <a:lnSpc>
                <a:spcPts val="6764"/>
              </a:lnSpc>
              <a:buFont typeface="Arial"/>
              <a:buChar char="•"/>
            </a:pPr>
            <a:r>
              <a:rPr lang="en-US" sz="4175" spc="41">
                <a:solidFill>
                  <a:srgbClr val="5A352C"/>
                </a:solidFill>
                <a:latin typeface="Alegreya Medium"/>
              </a:rPr>
              <a:t>Teknoloji ve sosyal medyayı güveli kullanma konusunda bilgilendirin.</a:t>
            </a:r>
          </a:p>
          <a:p>
            <a:pPr>
              <a:lnSpc>
                <a:spcPts val="5196"/>
              </a:lnSpc>
            </a:pPr>
          </a:p>
        </p:txBody>
      </p:sp>
      <p:sp>
        <p:nvSpPr>
          <p:cNvPr name="TextBox 6" id="6"/>
          <p:cNvSpPr txBox="true"/>
          <p:nvPr/>
        </p:nvSpPr>
        <p:spPr>
          <a:xfrm rot="0">
            <a:off x="5114503" y="2454267"/>
            <a:ext cx="8416393" cy="857250"/>
          </a:xfrm>
          <a:prstGeom prst="rect">
            <a:avLst/>
          </a:prstGeom>
        </p:spPr>
        <p:txBody>
          <a:bodyPr anchor="t" rtlCol="false" tIns="0" lIns="0" bIns="0" rIns="0">
            <a:spAutoFit/>
          </a:bodyPr>
          <a:lstStyle/>
          <a:p>
            <a:pPr algn="ctr">
              <a:lnSpc>
                <a:spcPts val="6300"/>
              </a:lnSpc>
            </a:pPr>
            <a:r>
              <a:rPr lang="en-US" sz="4500">
                <a:solidFill>
                  <a:srgbClr val="5A352C"/>
                </a:solidFill>
                <a:latin typeface="Alegreya Sans Bold"/>
              </a:rPr>
              <a:t>2. Güvenliklerini sağlamayı öğretin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116469" y="6728813"/>
            <a:ext cx="6205277" cy="7343523"/>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5141472" y="-3290394"/>
            <a:ext cx="5806742" cy="6871884"/>
          </a:xfrm>
          <a:prstGeom prst="rect">
            <a:avLst/>
          </a:prstGeom>
        </p:spPr>
      </p:pic>
      <p:sp>
        <p:nvSpPr>
          <p:cNvPr name="TextBox 4" id="4"/>
          <p:cNvSpPr txBox="true"/>
          <p:nvPr/>
        </p:nvSpPr>
        <p:spPr>
          <a:xfrm rot="0">
            <a:off x="1700611" y="3911404"/>
            <a:ext cx="15880428" cy="3733800"/>
          </a:xfrm>
          <a:prstGeom prst="rect">
            <a:avLst/>
          </a:prstGeom>
        </p:spPr>
        <p:txBody>
          <a:bodyPr anchor="t" rtlCol="false" tIns="0" lIns="0" bIns="0" rIns="0">
            <a:spAutoFit/>
          </a:bodyPr>
          <a:lstStyle/>
          <a:p>
            <a:pPr marL="863600" indent="-431800" lvl="1">
              <a:lnSpc>
                <a:spcPts val="6000"/>
              </a:lnSpc>
              <a:buFont typeface="Arial"/>
              <a:buChar char="•"/>
            </a:pPr>
            <a:r>
              <a:rPr lang="en-US" sz="4000">
                <a:solidFill>
                  <a:srgbClr val="5A352C"/>
                </a:solidFill>
                <a:latin typeface="Alegreya Medium"/>
              </a:rPr>
              <a:t>Çocuklarınıza bedenlerindeki özel bölgeleri ve kimsenin bu bölgelere dokunma hakkının olmadığını anlatın.</a:t>
            </a:r>
          </a:p>
          <a:p>
            <a:pPr marL="863600" indent="-431800" lvl="1">
              <a:lnSpc>
                <a:spcPts val="6000"/>
              </a:lnSpc>
              <a:buFont typeface="Arial"/>
              <a:buChar char="•"/>
            </a:pPr>
            <a:r>
              <a:rPr lang="en-US" sz="4000">
                <a:solidFill>
                  <a:srgbClr val="5A352C"/>
                </a:solidFill>
                <a:latin typeface="Alegreya Medium"/>
              </a:rPr>
              <a:t>Dokunulmayı reddetmeyi ve sınırlar koymayı öğretin.</a:t>
            </a:r>
          </a:p>
          <a:p>
            <a:pPr marL="863600" indent="-431800" lvl="1">
              <a:lnSpc>
                <a:spcPts val="6000"/>
              </a:lnSpc>
              <a:buFont typeface="Arial"/>
              <a:buChar char="•"/>
            </a:pPr>
            <a:r>
              <a:rPr lang="en-US" sz="4000">
                <a:solidFill>
                  <a:srgbClr val="5A352C"/>
                </a:solidFill>
                <a:latin typeface="Alegreya Medium"/>
              </a:rPr>
              <a:t>bedeninin kendisine ait olduğunu, sevilmek ve öpülmek istemiyorsa hayır deme hakkının olduğunu öğretin.</a:t>
            </a: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429047" y="1478881"/>
            <a:ext cx="10664200" cy="1972877"/>
          </a:xfrm>
          <a:prstGeom prst="rect">
            <a:avLst/>
          </a:prstGeom>
        </p:spPr>
      </p:pic>
      <p:sp>
        <p:nvSpPr>
          <p:cNvPr name="TextBox 6" id="6"/>
          <p:cNvSpPr txBox="true"/>
          <p:nvPr/>
        </p:nvSpPr>
        <p:spPr>
          <a:xfrm rot="0">
            <a:off x="3677576" y="1673558"/>
            <a:ext cx="9964109" cy="1067435"/>
          </a:xfrm>
          <a:prstGeom prst="rect">
            <a:avLst/>
          </a:prstGeom>
        </p:spPr>
        <p:txBody>
          <a:bodyPr anchor="t" rtlCol="false" tIns="0" lIns="0" bIns="0" rIns="0">
            <a:spAutoFit/>
          </a:bodyPr>
          <a:lstStyle/>
          <a:p>
            <a:pPr algn="ctr">
              <a:lnSpc>
                <a:spcPts val="7839"/>
              </a:lnSpc>
            </a:pPr>
            <a:r>
              <a:rPr lang="en-US" sz="5600">
                <a:solidFill>
                  <a:srgbClr val="5A352C"/>
                </a:solidFill>
                <a:latin typeface="Alegreya Sans Bold"/>
              </a:rPr>
              <a:t>3. Bedenlerini korumayı öğretin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220500" y="6901459"/>
            <a:ext cx="5786430" cy="6847846"/>
          </a:xfrm>
          <a:prstGeom prst="rect">
            <a:avLst/>
          </a:prstGeom>
        </p:spPr>
      </p:pic>
      <p:grpSp>
        <p:nvGrpSpPr>
          <p:cNvPr name="Group 3" id="3"/>
          <p:cNvGrpSpPr>
            <a:grpSpLocks noChangeAspect="true"/>
          </p:cNvGrpSpPr>
          <p:nvPr/>
        </p:nvGrpSpPr>
        <p:grpSpPr>
          <a:xfrm rot="0">
            <a:off x="14861634" y="5143500"/>
            <a:ext cx="7755361" cy="7359374"/>
            <a:chOff x="0" y="0"/>
            <a:chExt cx="2636520" cy="2501900"/>
          </a:xfrm>
        </p:grpSpPr>
        <p:sp>
          <p:nvSpPr>
            <p:cNvPr name="Freeform 4" id="4"/>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solidFill>
              <a:srgbClr val="FFFFFF"/>
            </a:solidFill>
            <a:ln>
              <a:solidFill>
                <a:srgbClr val="000000"/>
              </a:solidFill>
            </a:ln>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5173238" y="-3300031"/>
            <a:ext cx="5752620" cy="6807835"/>
          </a:xfrm>
          <a:prstGeom prst="rect">
            <a:avLst/>
          </a:prstGeom>
        </p:spPr>
      </p:pic>
      <p:sp>
        <p:nvSpPr>
          <p:cNvPr name="TextBox 6" id="6"/>
          <p:cNvSpPr txBox="true"/>
          <p:nvPr/>
        </p:nvSpPr>
        <p:spPr>
          <a:xfrm rot="0">
            <a:off x="2383746" y="3400928"/>
            <a:ext cx="12477888" cy="4822063"/>
          </a:xfrm>
          <a:prstGeom prst="rect">
            <a:avLst/>
          </a:prstGeom>
        </p:spPr>
        <p:txBody>
          <a:bodyPr anchor="t" rtlCol="false" tIns="0" lIns="0" bIns="0" rIns="0">
            <a:spAutoFit/>
          </a:bodyPr>
          <a:lstStyle/>
          <a:p>
            <a:pPr>
              <a:lnSpc>
                <a:spcPts val="6580"/>
              </a:lnSpc>
            </a:pPr>
            <a:r>
              <a:rPr lang="en-US" sz="4700">
                <a:solidFill>
                  <a:srgbClr val="5A352C"/>
                </a:solidFill>
                <a:latin typeface="Alegreya Medium Bold"/>
              </a:rPr>
              <a:t>İyi Dokunma</a:t>
            </a:r>
          </a:p>
          <a:p>
            <a:pPr>
              <a:lnSpc>
                <a:spcPts val="5740"/>
              </a:lnSpc>
            </a:pPr>
          </a:p>
          <a:p>
            <a:pPr marL="885190" indent="-442595" lvl="1">
              <a:lnSpc>
                <a:spcPts val="6642"/>
              </a:lnSpc>
              <a:buFont typeface="Arial"/>
              <a:buChar char="•"/>
            </a:pPr>
            <a:r>
              <a:rPr lang="en-US" sz="4100">
                <a:solidFill>
                  <a:srgbClr val="5A352C"/>
                </a:solidFill>
                <a:latin typeface="Alegreya Medium"/>
              </a:rPr>
              <a:t>Sevdiğin kişilerin sana sarılması ve seni sevmesi iyi dokunmadır.</a:t>
            </a:r>
          </a:p>
          <a:p>
            <a:pPr marL="885190" indent="-442595" lvl="1">
              <a:lnSpc>
                <a:spcPts val="6642"/>
              </a:lnSpc>
              <a:buFont typeface="Arial"/>
              <a:buChar char="•"/>
            </a:pPr>
            <a:r>
              <a:rPr lang="en-US" sz="4100">
                <a:solidFill>
                  <a:srgbClr val="5A352C"/>
                </a:solidFill>
                <a:latin typeface="Alegreya Medium"/>
              </a:rPr>
              <a:t>İyi dokunuş kendimizi mutllu, huzurlu ve güvende hissettirir.</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095550" y="1028700"/>
            <a:ext cx="10384722" cy="1921173"/>
          </a:xfrm>
          <a:prstGeom prst="rect">
            <a:avLst/>
          </a:prstGeom>
        </p:spPr>
      </p:pic>
      <p:sp>
        <p:nvSpPr>
          <p:cNvPr name="TextBox 8" id="8"/>
          <p:cNvSpPr txBox="true"/>
          <p:nvPr/>
        </p:nvSpPr>
        <p:spPr>
          <a:xfrm rot="0">
            <a:off x="3502885" y="1383067"/>
            <a:ext cx="9570053" cy="1002890"/>
          </a:xfrm>
          <a:prstGeom prst="rect">
            <a:avLst/>
          </a:prstGeom>
        </p:spPr>
        <p:txBody>
          <a:bodyPr anchor="t" rtlCol="false" tIns="0" lIns="0" bIns="0" rIns="0">
            <a:spAutoFit/>
          </a:bodyPr>
          <a:lstStyle/>
          <a:p>
            <a:pPr algn="ctr">
              <a:lnSpc>
                <a:spcPts val="7345"/>
              </a:lnSpc>
            </a:pPr>
            <a:r>
              <a:rPr lang="en-US" sz="5246">
                <a:solidFill>
                  <a:srgbClr val="5A352C"/>
                </a:solidFill>
                <a:latin typeface="Alegreya Sans Bold"/>
              </a:rPr>
              <a:t>4. İyi - Kötü Dokunmayı Öğretin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3241080">
            <a:off x="-3210306" y="-1683979"/>
            <a:ext cx="6954012" cy="8229600"/>
          </a:xfrm>
          <a:prstGeom prst="rect">
            <a:avLst/>
          </a:prstGeom>
        </p:spPr>
      </p:pic>
      <p:sp>
        <p:nvSpPr>
          <p:cNvPr name="TextBox 3" id="3"/>
          <p:cNvSpPr txBox="true"/>
          <p:nvPr/>
        </p:nvSpPr>
        <p:spPr>
          <a:xfrm rot="0">
            <a:off x="2927804" y="3681039"/>
            <a:ext cx="13102953" cy="3483102"/>
          </a:xfrm>
          <a:prstGeom prst="rect">
            <a:avLst/>
          </a:prstGeom>
        </p:spPr>
        <p:txBody>
          <a:bodyPr anchor="t" rtlCol="false" tIns="0" lIns="0" bIns="0" rIns="0">
            <a:spAutoFit/>
          </a:bodyPr>
          <a:lstStyle/>
          <a:p>
            <a:pPr algn="ctr">
              <a:lnSpc>
                <a:spcPts val="7014"/>
              </a:lnSpc>
            </a:pPr>
            <a:r>
              <a:rPr lang="en-US" sz="4200">
                <a:solidFill>
                  <a:srgbClr val="FEE9D6"/>
                </a:solidFill>
                <a:latin typeface="Alegreya Medium"/>
              </a:rPr>
              <a:t>Anne, baba, bakım veren ya da herhangi bir yetişkin tarafından yapılan, çocuğun gelişimini zedeleyen, toplumsal ahlak kuralları tarafından yanlış olduğu kabul edilmiş olan eylem ya da eylemsizliklerdir. </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4272713">
            <a:off x="14220444" y="4609996"/>
            <a:ext cx="6954012" cy="8229600"/>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3241080">
            <a:off x="-3019806" y="-1493479"/>
            <a:ext cx="6954012" cy="8229600"/>
          </a:xfrm>
          <a:prstGeom prst="rect">
            <a:avLst/>
          </a:prstGeom>
        </p:spPr>
      </p:pic>
      <p:sp>
        <p:nvSpPr>
          <p:cNvPr name="TextBox 6" id="6"/>
          <p:cNvSpPr txBox="true"/>
          <p:nvPr/>
        </p:nvSpPr>
        <p:spPr>
          <a:xfrm rot="0">
            <a:off x="2927804" y="1328779"/>
            <a:ext cx="13569804" cy="1832610"/>
          </a:xfrm>
          <a:prstGeom prst="rect">
            <a:avLst/>
          </a:prstGeom>
        </p:spPr>
        <p:txBody>
          <a:bodyPr anchor="t" rtlCol="false" tIns="0" lIns="0" bIns="0" rIns="0">
            <a:spAutoFit/>
          </a:bodyPr>
          <a:lstStyle/>
          <a:p>
            <a:pPr algn="ctr">
              <a:lnSpc>
                <a:spcPts val="13439"/>
              </a:lnSpc>
            </a:pPr>
            <a:r>
              <a:rPr lang="en-US" sz="9600">
                <a:solidFill>
                  <a:srgbClr val="FFFFFF"/>
                </a:solidFill>
                <a:latin typeface="Alegreya Sans Bold"/>
              </a:rPr>
              <a:t>İhmal ve İstismar</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4005060" y="6531602"/>
            <a:ext cx="6346623" cy="7510796"/>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5044579" y="-3260998"/>
            <a:ext cx="5971824" cy="7067247"/>
          </a:xfrm>
          <a:prstGeom prst="rect">
            <a:avLst/>
          </a:prstGeom>
        </p:spPr>
      </p:pic>
      <p:sp>
        <p:nvSpPr>
          <p:cNvPr name="TextBox 4" id="4"/>
          <p:cNvSpPr txBox="true"/>
          <p:nvPr/>
        </p:nvSpPr>
        <p:spPr>
          <a:xfrm rot="0">
            <a:off x="1028700" y="1855750"/>
            <a:ext cx="16553116" cy="6607125"/>
          </a:xfrm>
          <a:prstGeom prst="rect">
            <a:avLst/>
          </a:prstGeom>
        </p:spPr>
        <p:txBody>
          <a:bodyPr anchor="t" rtlCol="false" tIns="0" lIns="0" bIns="0" rIns="0">
            <a:spAutoFit/>
          </a:bodyPr>
          <a:lstStyle/>
          <a:p>
            <a:pPr>
              <a:lnSpc>
                <a:spcPts val="6475"/>
              </a:lnSpc>
            </a:pPr>
            <a:r>
              <a:rPr lang="en-US" sz="4625">
                <a:solidFill>
                  <a:srgbClr val="5A352C"/>
                </a:solidFill>
                <a:latin typeface="Alegreya Medium Bold"/>
              </a:rPr>
              <a:t>Kötü Dokunma</a:t>
            </a:r>
          </a:p>
          <a:p>
            <a:pPr>
              <a:lnSpc>
                <a:spcPts val="5550"/>
              </a:lnSpc>
            </a:pPr>
          </a:p>
          <a:p>
            <a:pPr marL="855942" indent="-427971" lvl="1">
              <a:lnSpc>
                <a:spcPts val="5946"/>
              </a:lnSpc>
              <a:buFont typeface="Arial"/>
              <a:buChar char="•"/>
            </a:pPr>
            <a:r>
              <a:rPr lang="en-US" sz="3964">
                <a:solidFill>
                  <a:srgbClr val="5A352C"/>
                </a:solidFill>
                <a:latin typeface="Alegreya Medium"/>
              </a:rPr>
              <a:t>Canını acıtan dokunma kötü dokunmadır.</a:t>
            </a:r>
          </a:p>
          <a:p>
            <a:pPr marL="855942" indent="-427971" lvl="1">
              <a:lnSpc>
                <a:spcPts val="5946"/>
              </a:lnSpc>
              <a:buFont typeface="Arial"/>
              <a:buChar char="•"/>
            </a:pPr>
            <a:r>
              <a:rPr lang="en-US" sz="3964">
                <a:solidFill>
                  <a:srgbClr val="5A352C"/>
                </a:solidFill>
                <a:latin typeface="Alegreya Medium"/>
              </a:rPr>
              <a:t>Dokunulmasını istemediğin halde sana dokunulması kötü bir dokunmadır.</a:t>
            </a:r>
          </a:p>
          <a:p>
            <a:pPr marL="855942" indent="-427971" lvl="1">
              <a:lnSpc>
                <a:spcPts val="5946"/>
              </a:lnSpc>
              <a:buFont typeface="Arial"/>
              <a:buChar char="•"/>
            </a:pPr>
            <a:r>
              <a:rPr lang="en-US" sz="3964">
                <a:solidFill>
                  <a:srgbClr val="5A352C"/>
                </a:solidFill>
                <a:latin typeface="Alegreya Medium"/>
              </a:rPr>
              <a:t>Dokunan kişi kendini kötü hissetmene sebep oluyorsa bu bir kötü dokunmadır.</a:t>
            </a:r>
          </a:p>
          <a:p>
            <a:pPr marL="855942" indent="-427971" lvl="1">
              <a:lnSpc>
                <a:spcPts val="5946"/>
              </a:lnSpc>
              <a:buFont typeface="Arial"/>
              <a:buChar char="•"/>
            </a:pPr>
            <a:r>
              <a:rPr lang="en-US" sz="3964">
                <a:solidFill>
                  <a:srgbClr val="5A352C"/>
                </a:solidFill>
                <a:latin typeface="Alegreya Medium"/>
              </a:rPr>
              <a:t>Dokunma seni korkutuyor ve sinirlendiriyorsa bu bir kötü dokunmadır.</a:t>
            </a:r>
          </a:p>
          <a:p>
            <a:pPr marL="855942" indent="-427971" lvl="1">
              <a:lnSpc>
                <a:spcPts val="5946"/>
              </a:lnSpc>
              <a:buFont typeface="Arial"/>
              <a:buChar char="•"/>
            </a:pPr>
            <a:r>
              <a:rPr lang="en-US" sz="3964">
                <a:solidFill>
                  <a:srgbClr val="5A352C"/>
                </a:solidFill>
                <a:latin typeface="Alegreya Medium"/>
              </a:rPr>
              <a:t>Dokunan kişi bunu kimseye söylememeni istiyorsa bu kötü bir dokunmadır.</a:t>
            </a:r>
          </a:p>
          <a:p>
            <a:pPr>
              <a:lnSpc>
                <a:spcPts val="4625"/>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448306" y="5707307"/>
            <a:ext cx="6954012" cy="8229600"/>
          </a:xfrm>
          <a:prstGeom prst="rect">
            <a:avLst/>
          </a:prstGeom>
        </p:spPr>
      </p:pic>
      <p:grpSp>
        <p:nvGrpSpPr>
          <p:cNvPr name="Group 3" id="3"/>
          <p:cNvGrpSpPr>
            <a:grpSpLocks noChangeAspect="true"/>
          </p:cNvGrpSpPr>
          <p:nvPr/>
        </p:nvGrpSpPr>
        <p:grpSpPr>
          <a:xfrm rot="0">
            <a:off x="14427409" y="4731446"/>
            <a:ext cx="8189586" cy="7771428"/>
            <a:chOff x="0" y="0"/>
            <a:chExt cx="2636520" cy="2501900"/>
          </a:xfrm>
        </p:grpSpPr>
        <p:sp>
          <p:nvSpPr>
            <p:cNvPr name="Freeform 4" id="4"/>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solidFill>
              <a:srgbClr val="FFFFFF"/>
            </a:solidFill>
            <a:ln>
              <a:solidFill>
                <a:srgbClr val="000000"/>
              </a:solidFill>
            </a:ln>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4468094" y="-3086100"/>
            <a:ext cx="6954012" cy="8229600"/>
          </a:xfrm>
          <a:prstGeom prst="rect">
            <a:avLst/>
          </a:prstGeom>
        </p:spPr>
      </p:pic>
      <p:sp>
        <p:nvSpPr>
          <p:cNvPr name="TextBox 6" id="6"/>
          <p:cNvSpPr txBox="true"/>
          <p:nvPr/>
        </p:nvSpPr>
        <p:spPr>
          <a:xfrm rot="0">
            <a:off x="3331885" y="4238024"/>
            <a:ext cx="11624230" cy="2462530"/>
          </a:xfrm>
          <a:prstGeom prst="rect">
            <a:avLst/>
          </a:prstGeom>
        </p:spPr>
        <p:txBody>
          <a:bodyPr anchor="t" rtlCol="false" tIns="0" lIns="0" bIns="0" rIns="0">
            <a:spAutoFit/>
          </a:bodyPr>
          <a:lstStyle/>
          <a:p>
            <a:pPr>
              <a:lnSpc>
                <a:spcPts val="3919"/>
              </a:lnSpc>
            </a:pPr>
          </a:p>
          <a:p>
            <a:pPr marL="906780" indent="-453390" lvl="1">
              <a:lnSpc>
                <a:spcPts val="5880"/>
              </a:lnSpc>
              <a:buFont typeface="Arial"/>
              <a:buChar char="•"/>
            </a:pPr>
            <a:r>
              <a:rPr lang="en-US" sz="4200">
                <a:solidFill>
                  <a:srgbClr val="5A352C"/>
                </a:solidFill>
                <a:latin typeface="Alegreya Medium"/>
              </a:rPr>
              <a:t>Çocuklarınıza  herhangi biri onları incitmeye kalkarsa hayır demeleri gerektiğini öğretin. </a:t>
            </a:r>
          </a:p>
          <a:p>
            <a:pPr>
              <a:lnSpc>
                <a:spcPts val="3919"/>
              </a:lnSpc>
            </a:pP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68984" y="1661079"/>
            <a:ext cx="12084720" cy="2235673"/>
          </a:xfrm>
          <a:prstGeom prst="rect">
            <a:avLst/>
          </a:prstGeom>
        </p:spPr>
      </p:pic>
      <p:sp>
        <p:nvSpPr>
          <p:cNvPr name="TextBox 8" id="8"/>
          <p:cNvSpPr txBox="true"/>
          <p:nvPr/>
        </p:nvSpPr>
        <p:spPr>
          <a:xfrm rot="0">
            <a:off x="4163897" y="2045808"/>
            <a:ext cx="8755384" cy="1218565"/>
          </a:xfrm>
          <a:prstGeom prst="rect">
            <a:avLst/>
          </a:prstGeom>
        </p:spPr>
        <p:txBody>
          <a:bodyPr anchor="t" rtlCol="false" tIns="0" lIns="0" bIns="0" rIns="0">
            <a:spAutoFit/>
          </a:bodyPr>
          <a:lstStyle/>
          <a:p>
            <a:pPr algn="ctr">
              <a:lnSpc>
                <a:spcPts val="8960"/>
              </a:lnSpc>
            </a:pPr>
            <a:r>
              <a:rPr lang="en-US" sz="6400">
                <a:solidFill>
                  <a:srgbClr val="5A352C"/>
                </a:solidFill>
                <a:latin typeface="Alegreya Sans Bold"/>
              </a:rPr>
              <a:t>5. HAYIR Demeyi Öğretin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159571">
            <a:off x="-2782182" y="6181688"/>
            <a:ext cx="6662854" cy="7885035"/>
          </a:xfrm>
          <a:prstGeom prst="rect">
            <a:avLst/>
          </a:prstGeom>
        </p:spPr>
      </p:pic>
      <p:grpSp>
        <p:nvGrpSpPr>
          <p:cNvPr name="Group 3" id="3"/>
          <p:cNvGrpSpPr>
            <a:grpSpLocks noChangeAspect="true"/>
          </p:cNvGrpSpPr>
          <p:nvPr/>
        </p:nvGrpSpPr>
        <p:grpSpPr>
          <a:xfrm rot="0">
            <a:off x="15392163" y="5646941"/>
            <a:ext cx="7224831" cy="6855934"/>
            <a:chOff x="0" y="0"/>
            <a:chExt cx="2636520" cy="2501900"/>
          </a:xfrm>
        </p:grpSpPr>
        <p:sp>
          <p:nvSpPr>
            <p:cNvPr name="Freeform 4" id="4"/>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solidFill>
              <a:srgbClr val="FFFFFF"/>
            </a:solidFill>
            <a:ln>
              <a:solidFill>
                <a:srgbClr val="000000"/>
              </a:solidFill>
            </a:ln>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025248">
            <a:off x="15087835" y="-3274121"/>
            <a:ext cx="5898125" cy="6980030"/>
          </a:xfrm>
          <a:prstGeom prst="rect">
            <a:avLst/>
          </a:prstGeom>
        </p:spPr>
      </p:pic>
      <p:sp>
        <p:nvSpPr>
          <p:cNvPr name="TextBox 6" id="6"/>
          <p:cNvSpPr txBox="true"/>
          <p:nvPr/>
        </p:nvSpPr>
        <p:spPr>
          <a:xfrm rot="0">
            <a:off x="2852662" y="2871991"/>
            <a:ext cx="12582676" cy="5492750"/>
          </a:xfrm>
          <a:prstGeom prst="rect">
            <a:avLst/>
          </a:prstGeom>
        </p:spPr>
        <p:txBody>
          <a:bodyPr anchor="t" rtlCol="false" tIns="0" lIns="0" bIns="0" rIns="0">
            <a:spAutoFit/>
          </a:bodyPr>
          <a:lstStyle/>
          <a:p>
            <a:pPr>
              <a:lnSpc>
                <a:spcPts val="3919"/>
              </a:lnSpc>
            </a:pPr>
          </a:p>
          <a:p>
            <a:pPr marL="777240" indent="-388620" lvl="1">
              <a:lnSpc>
                <a:spcPts val="5760"/>
              </a:lnSpc>
              <a:buFont typeface="Arial"/>
              <a:buChar char="•"/>
            </a:pPr>
            <a:r>
              <a:rPr lang="en-US" sz="3600">
                <a:solidFill>
                  <a:srgbClr val="5A352C"/>
                </a:solidFill>
                <a:latin typeface="Alegreya Medium"/>
              </a:rPr>
              <a:t>Biri onlara kötü, rahatsız edici bir şey yaptığında büyüklerinden ya ada arkadaşlarından yardım istemeyi öğretin.</a:t>
            </a:r>
          </a:p>
          <a:p>
            <a:pPr marL="777240" indent="-388620" lvl="1">
              <a:lnSpc>
                <a:spcPts val="5760"/>
              </a:lnSpc>
              <a:buFont typeface="Arial"/>
              <a:buChar char="•"/>
            </a:pPr>
            <a:r>
              <a:rPr lang="en-US" sz="3600">
                <a:solidFill>
                  <a:srgbClr val="5A352C"/>
                </a:solidFill>
                <a:latin typeface="Alegreya Medium"/>
              </a:rPr>
              <a:t>Onlara sizinle her türlü sorunu paylaşabileceği inancını yerleştirin.</a:t>
            </a:r>
          </a:p>
          <a:p>
            <a:pPr marL="777240" indent="-388620" lvl="1">
              <a:lnSpc>
                <a:spcPts val="5760"/>
              </a:lnSpc>
              <a:buFont typeface="Arial"/>
              <a:buChar char="•"/>
            </a:pPr>
            <a:r>
              <a:rPr lang="en-US" sz="3600">
                <a:solidFill>
                  <a:srgbClr val="5A352C"/>
                </a:solidFill>
                <a:latin typeface="Alegreya Medium"/>
              </a:rPr>
              <a:t>Çocuğunuza inanın, eğer yardım istiyorsa geri çevirmeyin. Çocuklar bu konularda çok ender yalan söylerler.</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285157" y="1028700"/>
            <a:ext cx="10034413" cy="1856366"/>
          </a:xfrm>
          <a:prstGeom prst="rect">
            <a:avLst/>
          </a:prstGeom>
        </p:spPr>
      </p:pic>
      <p:sp>
        <p:nvSpPr>
          <p:cNvPr name="TextBox 8" id="8"/>
          <p:cNvSpPr txBox="true"/>
          <p:nvPr/>
        </p:nvSpPr>
        <p:spPr>
          <a:xfrm rot="0">
            <a:off x="3872639" y="1301524"/>
            <a:ext cx="8755384" cy="991870"/>
          </a:xfrm>
          <a:prstGeom prst="rect">
            <a:avLst/>
          </a:prstGeom>
        </p:spPr>
        <p:txBody>
          <a:bodyPr anchor="t" rtlCol="false" tIns="0" lIns="0" bIns="0" rIns="0">
            <a:spAutoFit/>
          </a:bodyPr>
          <a:lstStyle/>
          <a:p>
            <a:pPr algn="ctr">
              <a:lnSpc>
                <a:spcPts val="7280"/>
              </a:lnSpc>
            </a:pPr>
            <a:r>
              <a:rPr lang="en-US" sz="5200">
                <a:solidFill>
                  <a:srgbClr val="5A352C"/>
                </a:solidFill>
                <a:latin typeface="Alegreya Sans Bold"/>
              </a:rPr>
              <a:t>6. Yardım İstemeyi Öğretin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grpSp>
        <p:nvGrpSpPr>
          <p:cNvPr name="Group 2" id="2"/>
          <p:cNvGrpSpPr/>
          <p:nvPr/>
        </p:nvGrpSpPr>
        <p:grpSpPr>
          <a:xfrm rot="0">
            <a:off x="5473984" y="1928140"/>
            <a:ext cx="7082113" cy="1528675"/>
            <a:chOff x="0" y="0"/>
            <a:chExt cx="3314565" cy="715449"/>
          </a:xfrm>
        </p:grpSpPr>
        <p:sp>
          <p:nvSpPr>
            <p:cNvPr name="Freeform 3" id="3"/>
            <p:cNvSpPr/>
            <p:nvPr/>
          </p:nvSpPr>
          <p:spPr>
            <a:xfrm>
              <a:off x="0" y="0"/>
              <a:ext cx="3314565" cy="715449"/>
            </a:xfrm>
            <a:custGeom>
              <a:avLst/>
              <a:gdLst/>
              <a:ahLst/>
              <a:cxnLst/>
              <a:rect r="r" b="b" t="t" l="l"/>
              <a:pathLst>
                <a:path h="715449" w="3314565">
                  <a:moveTo>
                    <a:pt x="3190105" y="715449"/>
                  </a:moveTo>
                  <a:lnTo>
                    <a:pt x="124460" y="715449"/>
                  </a:lnTo>
                  <a:cubicBezTo>
                    <a:pt x="55880" y="715449"/>
                    <a:pt x="0" y="659569"/>
                    <a:pt x="0" y="590989"/>
                  </a:cubicBezTo>
                  <a:lnTo>
                    <a:pt x="0" y="124460"/>
                  </a:lnTo>
                  <a:cubicBezTo>
                    <a:pt x="0" y="55880"/>
                    <a:pt x="55880" y="0"/>
                    <a:pt x="124460" y="0"/>
                  </a:cubicBezTo>
                  <a:lnTo>
                    <a:pt x="3190105" y="0"/>
                  </a:lnTo>
                  <a:cubicBezTo>
                    <a:pt x="3258685" y="0"/>
                    <a:pt x="3314565" y="55880"/>
                    <a:pt x="3314565" y="124460"/>
                  </a:cubicBezTo>
                  <a:lnTo>
                    <a:pt x="3314565" y="590989"/>
                  </a:lnTo>
                  <a:cubicBezTo>
                    <a:pt x="3314565" y="659569"/>
                    <a:pt x="3258685" y="715449"/>
                    <a:pt x="3190105" y="715449"/>
                  </a:cubicBezTo>
                  <a:close/>
                </a:path>
              </a:pathLst>
            </a:custGeom>
            <a:solidFill>
              <a:srgbClr val="FEE9D6"/>
            </a:solidFill>
          </p:spPr>
        </p:sp>
      </p:grpSp>
      <p:grpSp>
        <p:nvGrpSpPr>
          <p:cNvPr name="Group 4" id="4"/>
          <p:cNvGrpSpPr/>
          <p:nvPr/>
        </p:nvGrpSpPr>
        <p:grpSpPr>
          <a:xfrm rot="0">
            <a:off x="5473984" y="3798489"/>
            <a:ext cx="7082113" cy="1411053"/>
            <a:chOff x="0" y="0"/>
            <a:chExt cx="3314565" cy="660400"/>
          </a:xfrm>
        </p:grpSpPr>
        <p:sp>
          <p:nvSpPr>
            <p:cNvPr name="Freeform 5" id="5"/>
            <p:cNvSpPr/>
            <p:nvPr/>
          </p:nvSpPr>
          <p:spPr>
            <a:xfrm>
              <a:off x="0" y="0"/>
              <a:ext cx="3314565" cy="660400"/>
            </a:xfrm>
            <a:custGeom>
              <a:avLst/>
              <a:gdLst/>
              <a:ahLst/>
              <a:cxnLst/>
              <a:rect r="r" b="b" t="t" l="l"/>
              <a:pathLst>
                <a:path h="660400" w="3314565">
                  <a:moveTo>
                    <a:pt x="3190105" y="660400"/>
                  </a:moveTo>
                  <a:lnTo>
                    <a:pt x="124460" y="660400"/>
                  </a:lnTo>
                  <a:cubicBezTo>
                    <a:pt x="55880" y="660400"/>
                    <a:pt x="0" y="604520"/>
                    <a:pt x="0" y="535940"/>
                  </a:cubicBezTo>
                  <a:lnTo>
                    <a:pt x="0" y="124460"/>
                  </a:lnTo>
                  <a:cubicBezTo>
                    <a:pt x="0" y="55880"/>
                    <a:pt x="55880" y="0"/>
                    <a:pt x="124460" y="0"/>
                  </a:cubicBezTo>
                  <a:lnTo>
                    <a:pt x="3190105" y="0"/>
                  </a:lnTo>
                  <a:cubicBezTo>
                    <a:pt x="3258685" y="0"/>
                    <a:pt x="3314565" y="55880"/>
                    <a:pt x="3314565" y="124460"/>
                  </a:cubicBezTo>
                  <a:lnTo>
                    <a:pt x="3314565" y="535940"/>
                  </a:lnTo>
                  <a:cubicBezTo>
                    <a:pt x="3314565" y="604520"/>
                    <a:pt x="3258685" y="660400"/>
                    <a:pt x="3190105" y="660400"/>
                  </a:cubicBezTo>
                  <a:close/>
                </a:path>
              </a:pathLst>
            </a:custGeom>
            <a:solidFill>
              <a:srgbClr val="FEE9D6"/>
            </a:solidFill>
          </p:spPr>
        </p:sp>
      </p:grpSp>
      <p:grpSp>
        <p:nvGrpSpPr>
          <p:cNvPr name="Group 6" id="6"/>
          <p:cNvGrpSpPr/>
          <p:nvPr/>
        </p:nvGrpSpPr>
        <p:grpSpPr>
          <a:xfrm rot="0">
            <a:off x="5473984" y="5725424"/>
            <a:ext cx="7082113" cy="1528675"/>
            <a:chOff x="0" y="0"/>
            <a:chExt cx="3314565" cy="715449"/>
          </a:xfrm>
        </p:grpSpPr>
        <p:sp>
          <p:nvSpPr>
            <p:cNvPr name="Freeform 7" id="7"/>
            <p:cNvSpPr/>
            <p:nvPr/>
          </p:nvSpPr>
          <p:spPr>
            <a:xfrm>
              <a:off x="0" y="0"/>
              <a:ext cx="3314565" cy="715449"/>
            </a:xfrm>
            <a:custGeom>
              <a:avLst/>
              <a:gdLst/>
              <a:ahLst/>
              <a:cxnLst/>
              <a:rect r="r" b="b" t="t" l="l"/>
              <a:pathLst>
                <a:path h="715449" w="3314565">
                  <a:moveTo>
                    <a:pt x="3190105" y="715449"/>
                  </a:moveTo>
                  <a:lnTo>
                    <a:pt x="124460" y="715449"/>
                  </a:lnTo>
                  <a:cubicBezTo>
                    <a:pt x="55880" y="715449"/>
                    <a:pt x="0" y="659569"/>
                    <a:pt x="0" y="590989"/>
                  </a:cubicBezTo>
                  <a:lnTo>
                    <a:pt x="0" y="124460"/>
                  </a:lnTo>
                  <a:cubicBezTo>
                    <a:pt x="0" y="55880"/>
                    <a:pt x="55880" y="0"/>
                    <a:pt x="124460" y="0"/>
                  </a:cubicBezTo>
                  <a:lnTo>
                    <a:pt x="3190105" y="0"/>
                  </a:lnTo>
                  <a:cubicBezTo>
                    <a:pt x="3258685" y="0"/>
                    <a:pt x="3314565" y="55880"/>
                    <a:pt x="3314565" y="124460"/>
                  </a:cubicBezTo>
                  <a:lnTo>
                    <a:pt x="3314565" y="590989"/>
                  </a:lnTo>
                  <a:cubicBezTo>
                    <a:pt x="3314565" y="659569"/>
                    <a:pt x="3258685" y="715449"/>
                    <a:pt x="3190105" y="715449"/>
                  </a:cubicBezTo>
                  <a:close/>
                </a:path>
              </a:pathLst>
            </a:custGeom>
            <a:solidFill>
              <a:srgbClr val="FEE9D6"/>
            </a:solidFill>
          </p:spPr>
        </p:sp>
      </p:grpSp>
      <p:grpSp>
        <p:nvGrpSpPr>
          <p:cNvPr name="Group 8" id="8"/>
          <p:cNvGrpSpPr/>
          <p:nvPr/>
        </p:nvGrpSpPr>
        <p:grpSpPr>
          <a:xfrm rot="0">
            <a:off x="5473984" y="7673753"/>
            <a:ext cx="7082113" cy="1483821"/>
            <a:chOff x="0" y="0"/>
            <a:chExt cx="3314565" cy="694457"/>
          </a:xfrm>
        </p:grpSpPr>
        <p:sp>
          <p:nvSpPr>
            <p:cNvPr name="Freeform 9" id="9"/>
            <p:cNvSpPr/>
            <p:nvPr/>
          </p:nvSpPr>
          <p:spPr>
            <a:xfrm>
              <a:off x="0" y="0"/>
              <a:ext cx="3314565" cy="694457"/>
            </a:xfrm>
            <a:custGeom>
              <a:avLst/>
              <a:gdLst/>
              <a:ahLst/>
              <a:cxnLst/>
              <a:rect r="r" b="b" t="t" l="l"/>
              <a:pathLst>
                <a:path h="694457" w="3314565">
                  <a:moveTo>
                    <a:pt x="3190105" y="694457"/>
                  </a:moveTo>
                  <a:lnTo>
                    <a:pt x="124460" y="694457"/>
                  </a:lnTo>
                  <a:cubicBezTo>
                    <a:pt x="55880" y="694457"/>
                    <a:pt x="0" y="638577"/>
                    <a:pt x="0" y="569997"/>
                  </a:cubicBezTo>
                  <a:lnTo>
                    <a:pt x="0" y="124460"/>
                  </a:lnTo>
                  <a:cubicBezTo>
                    <a:pt x="0" y="55880"/>
                    <a:pt x="55880" y="0"/>
                    <a:pt x="124460" y="0"/>
                  </a:cubicBezTo>
                  <a:lnTo>
                    <a:pt x="3190105" y="0"/>
                  </a:lnTo>
                  <a:cubicBezTo>
                    <a:pt x="3258685" y="0"/>
                    <a:pt x="3314565" y="55880"/>
                    <a:pt x="3314565" y="124460"/>
                  </a:cubicBezTo>
                  <a:lnTo>
                    <a:pt x="3314565" y="569997"/>
                  </a:lnTo>
                  <a:cubicBezTo>
                    <a:pt x="3314565" y="638577"/>
                    <a:pt x="3258685" y="694457"/>
                    <a:pt x="3190105" y="694457"/>
                  </a:cubicBezTo>
                  <a:close/>
                </a:path>
              </a:pathLst>
            </a:custGeom>
            <a:solidFill>
              <a:srgbClr val="FEE9D6"/>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5998042" y="-688383"/>
            <a:ext cx="4770493" cy="5645554"/>
          </a:xfrm>
          <a:prstGeom prst="rect">
            <a:avLst/>
          </a:prstGeom>
        </p:spPr>
      </p:pic>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684597" y="7361126"/>
            <a:ext cx="4770493" cy="5645554"/>
          </a:xfrm>
          <a:prstGeom prst="rect">
            <a:avLst/>
          </a:prstGeom>
        </p:spPr>
      </p:pic>
      <p:sp>
        <p:nvSpPr>
          <p:cNvPr name="TextBox 12" id="12"/>
          <p:cNvSpPr txBox="true"/>
          <p:nvPr/>
        </p:nvSpPr>
        <p:spPr>
          <a:xfrm rot="0">
            <a:off x="5499192" y="2104467"/>
            <a:ext cx="7031698" cy="1251585"/>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İyi dokunma ile kötü dokunmayı ayırt edebilmeyi</a:t>
            </a:r>
          </a:p>
        </p:txBody>
      </p:sp>
      <p:sp>
        <p:nvSpPr>
          <p:cNvPr name="TextBox 13" id="13"/>
          <p:cNvSpPr txBox="true"/>
          <p:nvPr/>
        </p:nvSpPr>
        <p:spPr>
          <a:xfrm rot="0">
            <a:off x="5628151" y="4255804"/>
            <a:ext cx="7031698" cy="613410"/>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'HAYIR' diyebilmeyi</a:t>
            </a:r>
          </a:p>
        </p:txBody>
      </p:sp>
      <p:sp>
        <p:nvSpPr>
          <p:cNvPr name="TextBox 14" id="14"/>
          <p:cNvSpPr txBox="true"/>
          <p:nvPr/>
        </p:nvSpPr>
        <p:spPr>
          <a:xfrm rot="0">
            <a:off x="5610609" y="5920417"/>
            <a:ext cx="6808863" cy="1251585"/>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Özel bölgelerini ve bu bölgeleri korumayı</a:t>
            </a:r>
          </a:p>
        </p:txBody>
      </p:sp>
      <p:sp>
        <p:nvSpPr>
          <p:cNvPr name="TextBox 15" id="15"/>
          <p:cNvSpPr txBox="true"/>
          <p:nvPr/>
        </p:nvSpPr>
        <p:spPr>
          <a:xfrm rot="0">
            <a:off x="5473984" y="8075621"/>
            <a:ext cx="7031698" cy="613410"/>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Sorunlarla baş edebilmeyi</a:t>
            </a:r>
          </a:p>
        </p:txBody>
      </p:sp>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494097" y="7551626"/>
            <a:ext cx="4770493" cy="5645554"/>
          </a:xfrm>
          <a:prstGeom prst="rect">
            <a:avLst/>
          </a:prstGeom>
        </p:spPr>
      </p:pic>
      <p:sp>
        <p:nvSpPr>
          <p:cNvPr name="TextBox 17" id="17"/>
          <p:cNvSpPr txBox="true"/>
          <p:nvPr/>
        </p:nvSpPr>
        <p:spPr>
          <a:xfrm rot="0">
            <a:off x="5473984" y="385445"/>
            <a:ext cx="6146648" cy="1067435"/>
          </a:xfrm>
          <a:prstGeom prst="rect">
            <a:avLst/>
          </a:prstGeom>
        </p:spPr>
        <p:txBody>
          <a:bodyPr anchor="t" rtlCol="false" tIns="0" lIns="0" bIns="0" rIns="0">
            <a:spAutoFit/>
          </a:bodyPr>
          <a:lstStyle/>
          <a:p>
            <a:pPr algn="ctr">
              <a:lnSpc>
                <a:spcPts val="7839"/>
              </a:lnSpc>
            </a:pPr>
            <a:r>
              <a:rPr lang="en-US" sz="5600">
                <a:solidFill>
                  <a:srgbClr val="FEE9D6"/>
                </a:solidFill>
                <a:latin typeface="Alegreya Sans Bold"/>
              </a:rPr>
              <a:t>ÇOCUKLARIMIZA;</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grpSp>
        <p:nvGrpSpPr>
          <p:cNvPr name="Group 2" id="2"/>
          <p:cNvGrpSpPr/>
          <p:nvPr/>
        </p:nvGrpSpPr>
        <p:grpSpPr>
          <a:xfrm rot="0">
            <a:off x="4242977" y="1294121"/>
            <a:ext cx="8994427" cy="1680545"/>
            <a:chOff x="0" y="0"/>
            <a:chExt cx="3829149" cy="715449"/>
          </a:xfrm>
        </p:grpSpPr>
        <p:sp>
          <p:nvSpPr>
            <p:cNvPr name="Freeform 3" id="3"/>
            <p:cNvSpPr/>
            <p:nvPr/>
          </p:nvSpPr>
          <p:spPr>
            <a:xfrm>
              <a:off x="0" y="0"/>
              <a:ext cx="3829149" cy="715449"/>
            </a:xfrm>
            <a:custGeom>
              <a:avLst/>
              <a:gdLst/>
              <a:ahLst/>
              <a:cxnLst/>
              <a:rect r="r" b="b" t="t" l="l"/>
              <a:pathLst>
                <a:path h="715449" w="3829149">
                  <a:moveTo>
                    <a:pt x="3704689" y="715449"/>
                  </a:moveTo>
                  <a:lnTo>
                    <a:pt x="124460" y="715449"/>
                  </a:lnTo>
                  <a:cubicBezTo>
                    <a:pt x="55880" y="715449"/>
                    <a:pt x="0" y="659569"/>
                    <a:pt x="0" y="590989"/>
                  </a:cubicBezTo>
                  <a:lnTo>
                    <a:pt x="0" y="124460"/>
                  </a:lnTo>
                  <a:cubicBezTo>
                    <a:pt x="0" y="55880"/>
                    <a:pt x="55880" y="0"/>
                    <a:pt x="124460" y="0"/>
                  </a:cubicBezTo>
                  <a:lnTo>
                    <a:pt x="3704689" y="0"/>
                  </a:lnTo>
                  <a:cubicBezTo>
                    <a:pt x="3773269" y="0"/>
                    <a:pt x="3829149" y="55880"/>
                    <a:pt x="3829149" y="124460"/>
                  </a:cubicBezTo>
                  <a:lnTo>
                    <a:pt x="3829149" y="590989"/>
                  </a:lnTo>
                  <a:cubicBezTo>
                    <a:pt x="3829149" y="659569"/>
                    <a:pt x="3773269" y="715449"/>
                    <a:pt x="3704689" y="715449"/>
                  </a:cubicBezTo>
                  <a:close/>
                </a:path>
              </a:pathLst>
            </a:custGeom>
            <a:solidFill>
              <a:srgbClr val="FEE9D6"/>
            </a:solidFill>
          </p:spPr>
        </p:sp>
      </p:grpSp>
      <p:grpSp>
        <p:nvGrpSpPr>
          <p:cNvPr name="Group 4" id="4"/>
          <p:cNvGrpSpPr/>
          <p:nvPr/>
        </p:nvGrpSpPr>
        <p:grpSpPr>
          <a:xfrm rot="0">
            <a:off x="4242977" y="4087149"/>
            <a:ext cx="8994427" cy="1680545"/>
            <a:chOff x="0" y="0"/>
            <a:chExt cx="3829149" cy="715449"/>
          </a:xfrm>
        </p:grpSpPr>
        <p:sp>
          <p:nvSpPr>
            <p:cNvPr name="Freeform 5" id="5"/>
            <p:cNvSpPr/>
            <p:nvPr/>
          </p:nvSpPr>
          <p:spPr>
            <a:xfrm>
              <a:off x="0" y="0"/>
              <a:ext cx="3829149" cy="715449"/>
            </a:xfrm>
            <a:custGeom>
              <a:avLst/>
              <a:gdLst/>
              <a:ahLst/>
              <a:cxnLst/>
              <a:rect r="r" b="b" t="t" l="l"/>
              <a:pathLst>
                <a:path h="715449" w="3829149">
                  <a:moveTo>
                    <a:pt x="3704689" y="715449"/>
                  </a:moveTo>
                  <a:lnTo>
                    <a:pt x="124460" y="715449"/>
                  </a:lnTo>
                  <a:cubicBezTo>
                    <a:pt x="55880" y="715449"/>
                    <a:pt x="0" y="659569"/>
                    <a:pt x="0" y="590989"/>
                  </a:cubicBezTo>
                  <a:lnTo>
                    <a:pt x="0" y="124460"/>
                  </a:lnTo>
                  <a:cubicBezTo>
                    <a:pt x="0" y="55880"/>
                    <a:pt x="55880" y="0"/>
                    <a:pt x="124460" y="0"/>
                  </a:cubicBezTo>
                  <a:lnTo>
                    <a:pt x="3704689" y="0"/>
                  </a:lnTo>
                  <a:cubicBezTo>
                    <a:pt x="3773269" y="0"/>
                    <a:pt x="3829149" y="55880"/>
                    <a:pt x="3829149" y="124460"/>
                  </a:cubicBezTo>
                  <a:lnTo>
                    <a:pt x="3829149" y="590989"/>
                  </a:lnTo>
                  <a:cubicBezTo>
                    <a:pt x="3829149" y="659569"/>
                    <a:pt x="3773269" y="715449"/>
                    <a:pt x="3704689" y="715449"/>
                  </a:cubicBezTo>
                  <a:close/>
                </a:path>
              </a:pathLst>
            </a:custGeom>
            <a:solidFill>
              <a:srgbClr val="FEE9D6"/>
            </a:solidFill>
          </p:spPr>
        </p:sp>
      </p:grpSp>
      <p:grpSp>
        <p:nvGrpSpPr>
          <p:cNvPr name="Group 6" id="6"/>
          <p:cNvGrpSpPr/>
          <p:nvPr/>
        </p:nvGrpSpPr>
        <p:grpSpPr>
          <a:xfrm rot="0">
            <a:off x="4242977" y="6839262"/>
            <a:ext cx="8994427" cy="2122170"/>
            <a:chOff x="0" y="0"/>
            <a:chExt cx="3829149" cy="903460"/>
          </a:xfrm>
        </p:grpSpPr>
        <p:sp>
          <p:nvSpPr>
            <p:cNvPr name="Freeform 7" id="7"/>
            <p:cNvSpPr/>
            <p:nvPr/>
          </p:nvSpPr>
          <p:spPr>
            <a:xfrm>
              <a:off x="0" y="0"/>
              <a:ext cx="3829149" cy="903460"/>
            </a:xfrm>
            <a:custGeom>
              <a:avLst/>
              <a:gdLst/>
              <a:ahLst/>
              <a:cxnLst/>
              <a:rect r="r" b="b" t="t" l="l"/>
              <a:pathLst>
                <a:path h="903460" w="3829149">
                  <a:moveTo>
                    <a:pt x="3704689" y="903460"/>
                  </a:moveTo>
                  <a:lnTo>
                    <a:pt x="124460" y="903460"/>
                  </a:lnTo>
                  <a:cubicBezTo>
                    <a:pt x="55880" y="903460"/>
                    <a:pt x="0" y="847580"/>
                    <a:pt x="0" y="779000"/>
                  </a:cubicBezTo>
                  <a:lnTo>
                    <a:pt x="0" y="124460"/>
                  </a:lnTo>
                  <a:cubicBezTo>
                    <a:pt x="0" y="55880"/>
                    <a:pt x="55880" y="0"/>
                    <a:pt x="124460" y="0"/>
                  </a:cubicBezTo>
                  <a:lnTo>
                    <a:pt x="3704689" y="0"/>
                  </a:lnTo>
                  <a:cubicBezTo>
                    <a:pt x="3773269" y="0"/>
                    <a:pt x="3829149" y="55880"/>
                    <a:pt x="3829149" y="124460"/>
                  </a:cubicBezTo>
                  <a:lnTo>
                    <a:pt x="3829149" y="779000"/>
                  </a:lnTo>
                  <a:cubicBezTo>
                    <a:pt x="3829149" y="847580"/>
                    <a:pt x="3773269" y="903460"/>
                    <a:pt x="3704689" y="903460"/>
                  </a:cubicBezTo>
                  <a:close/>
                </a:path>
              </a:pathLst>
            </a:custGeom>
            <a:solidFill>
              <a:srgbClr val="FEE9D6"/>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5998042" y="-688383"/>
            <a:ext cx="4770493" cy="5645554"/>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684597" y="7361126"/>
            <a:ext cx="4770493" cy="5645554"/>
          </a:xfrm>
          <a:prstGeom prst="rect">
            <a:avLst/>
          </a:prstGeom>
        </p:spPr>
      </p:pic>
      <p:sp>
        <p:nvSpPr>
          <p:cNvPr name="TextBox 10" id="10"/>
          <p:cNvSpPr txBox="true"/>
          <p:nvPr/>
        </p:nvSpPr>
        <p:spPr>
          <a:xfrm rot="0">
            <a:off x="5224341" y="1740059"/>
            <a:ext cx="7031698" cy="712470"/>
          </a:xfrm>
          <a:prstGeom prst="rect">
            <a:avLst/>
          </a:prstGeom>
        </p:spPr>
        <p:txBody>
          <a:bodyPr anchor="t" rtlCol="false" tIns="0" lIns="0" bIns="0" rIns="0">
            <a:spAutoFit/>
          </a:bodyPr>
          <a:lstStyle/>
          <a:p>
            <a:pPr algn="ctr">
              <a:lnSpc>
                <a:spcPts val="5880"/>
              </a:lnSpc>
              <a:spcBef>
                <a:spcPct val="0"/>
              </a:spcBef>
            </a:pPr>
            <a:r>
              <a:rPr lang="en-US" sz="4200">
                <a:solidFill>
                  <a:srgbClr val="5A352C"/>
                </a:solidFill>
                <a:latin typeface="Alegreya Medium"/>
              </a:rPr>
              <a:t>Haklarını bilip savunabilmeyi</a:t>
            </a:r>
          </a:p>
        </p:txBody>
      </p:sp>
      <p:sp>
        <p:nvSpPr>
          <p:cNvPr name="TextBox 11" id="11"/>
          <p:cNvSpPr txBox="true"/>
          <p:nvPr/>
        </p:nvSpPr>
        <p:spPr>
          <a:xfrm rot="0">
            <a:off x="4529967" y="4161611"/>
            <a:ext cx="8420446" cy="1455420"/>
          </a:xfrm>
          <a:prstGeom prst="rect">
            <a:avLst/>
          </a:prstGeom>
        </p:spPr>
        <p:txBody>
          <a:bodyPr anchor="t" rtlCol="false" tIns="0" lIns="0" bIns="0" rIns="0">
            <a:spAutoFit/>
          </a:bodyPr>
          <a:lstStyle/>
          <a:p>
            <a:pPr algn="ctr">
              <a:lnSpc>
                <a:spcPts val="5880"/>
              </a:lnSpc>
              <a:spcBef>
                <a:spcPct val="0"/>
              </a:spcBef>
            </a:pPr>
            <a:r>
              <a:rPr lang="en-US" sz="4200">
                <a:solidFill>
                  <a:srgbClr val="5A352C"/>
                </a:solidFill>
                <a:latin typeface="Alegreya Medium"/>
              </a:rPr>
              <a:t>Kendine ilişkin olumlu ve güçlü yanlarını fark etmeyi</a:t>
            </a:r>
          </a:p>
        </p:txBody>
      </p:sp>
      <p:sp>
        <p:nvSpPr>
          <p:cNvPr name="TextBox 12" id="12"/>
          <p:cNvSpPr txBox="true"/>
          <p:nvPr/>
        </p:nvSpPr>
        <p:spPr>
          <a:xfrm rot="0">
            <a:off x="4619979" y="6763062"/>
            <a:ext cx="8330435" cy="2198370"/>
          </a:xfrm>
          <a:prstGeom prst="rect">
            <a:avLst/>
          </a:prstGeom>
        </p:spPr>
        <p:txBody>
          <a:bodyPr anchor="t" rtlCol="false" tIns="0" lIns="0" bIns="0" rIns="0">
            <a:spAutoFit/>
          </a:bodyPr>
          <a:lstStyle/>
          <a:p>
            <a:pPr algn="ctr">
              <a:lnSpc>
                <a:spcPts val="5880"/>
              </a:lnSpc>
              <a:spcBef>
                <a:spcPct val="0"/>
              </a:spcBef>
            </a:pPr>
            <a:r>
              <a:rPr lang="en-US" sz="4200">
                <a:solidFill>
                  <a:srgbClr val="5A352C"/>
                </a:solidFill>
                <a:latin typeface="Alegreya Medium"/>
              </a:rPr>
              <a:t>Kendini güvende hissetmediğinde yardım alması gerektiğini öğretmeliyiz.</a:t>
            </a:r>
          </a:p>
        </p:txBody>
      </p:sp>
      <p:pic>
        <p:nvPicPr>
          <p:cNvPr name="Picture 13" id="1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494097" y="7551626"/>
            <a:ext cx="4770493" cy="5645554"/>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2249999" y="-3579992"/>
            <a:ext cx="11717608" cy="13866992"/>
          </a:xfrm>
          <a:prstGeom prst="rect">
            <a:avLst/>
          </a:prstGeom>
        </p:spPr>
      </p:pic>
      <p:grpSp>
        <p:nvGrpSpPr>
          <p:cNvPr name="Group 3" id="3"/>
          <p:cNvGrpSpPr>
            <a:grpSpLocks noChangeAspect="true"/>
          </p:cNvGrpSpPr>
          <p:nvPr/>
        </p:nvGrpSpPr>
        <p:grpSpPr>
          <a:xfrm rot="0">
            <a:off x="11473005" y="744840"/>
            <a:ext cx="6814995" cy="6980911"/>
            <a:chOff x="0" y="0"/>
            <a:chExt cx="2086610" cy="2137410"/>
          </a:xfrm>
        </p:grpSpPr>
        <p:sp>
          <p:nvSpPr>
            <p:cNvPr name="Freeform 4" id="4"/>
            <p:cNvSpPr/>
            <p:nvPr/>
          </p:nvSpPr>
          <p:spPr>
            <a:xfrm>
              <a:off x="2540" y="-2540"/>
              <a:ext cx="2087880" cy="2139950"/>
            </a:xfrm>
            <a:custGeom>
              <a:avLst/>
              <a:gdLst/>
              <a:ahLst/>
              <a:cxnLst/>
              <a:rect r="r" b="b" t="t" l="l"/>
              <a:pathLst>
                <a:path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8004" r="-18308" t="-14" b="79"/>
              </a:stretch>
            </a:blipFill>
          </p:spPr>
        </p:sp>
      </p:grpSp>
      <p:sp>
        <p:nvSpPr>
          <p:cNvPr name="TextBox 5" id="5"/>
          <p:cNvSpPr txBox="true"/>
          <p:nvPr/>
        </p:nvSpPr>
        <p:spPr>
          <a:xfrm rot="0">
            <a:off x="1232103" y="3220154"/>
            <a:ext cx="9855139" cy="4293870"/>
          </a:xfrm>
          <a:prstGeom prst="rect">
            <a:avLst/>
          </a:prstGeom>
        </p:spPr>
        <p:txBody>
          <a:bodyPr anchor="t" rtlCol="false" tIns="0" lIns="0" bIns="0" rIns="0">
            <a:spAutoFit/>
          </a:bodyPr>
          <a:lstStyle/>
          <a:p>
            <a:pPr>
              <a:lnSpc>
                <a:spcPts val="5760"/>
              </a:lnSpc>
            </a:pPr>
            <a:r>
              <a:rPr lang="en-US" sz="3600">
                <a:solidFill>
                  <a:srgbClr val="FFFFFF"/>
                </a:solidFill>
                <a:latin typeface="Alegreya Medium"/>
              </a:rPr>
              <a:t>Çocuğa bakmakla yükümlü kimselerin; çocuğun beslenme, giyinme, barınma, eğitim, sağlık, diş sağlığı ve sevgi gibi temel gereksinimlerini karşılamada ihmal göstermesi. çocuğun beden ve ruh sağlığının veya bedensel, duygusal, sosyal ya da ahlaki gelişiminin engellenmesi.</a:t>
            </a:r>
          </a:p>
        </p:txBody>
      </p:sp>
      <p:sp>
        <p:nvSpPr>
          <p:cNvPr name="TextBox 6" id="6"/>
          <p:cNvSpPr txBox="true"/>
          <p:nvPr/>
        </p:nvSpPr>
        <p:spPr>
          <a:xfrm rot="0">
            <a:off x="1232103" y="1095677"/>
            <a:ext cx="8489800" cy="1539875"/>
          </a:xfrm>
          <a:prstGeom prst="rect">
            <a:avLst/>
          </a:prstGeom>
        </p:spPr>
        <p:txBody>
          <a:bodyPr anchor="t" rtlCol="false" tIns="0" lIns="0" bIns="0" rIns="0">
            <a:spAutoFit/>
          </a:bodyPr>
          <a:lstStyle/>
          <a:p>
            <a:pPr algn="ctr">
              <a:lnSpc>
                <a:spcPts val="11200"/>
              </a:lnSpc>
            </a:pPr>
            <a:r>
              <a:rPr lang="en-US" sz="8000">
                <a:solidFill>
                  <a:srgbClr val="FEE9D6"/>
                </a:solidFill>
                <a:latin typeface="Alegreya Sans Bold"/>
              </a:rPr>
              <a:t>İHMAL</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860649">
            <a:off x="14309068" y="-2874909"/>
            <a:ext cx="8415064" cy="9958655"/>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8860649">
            <a:off x="-4207532" y="4131223"/>
            <a:ext cx="8415064" cy="9958655"/>
          </a:xfrm>
          <a:prstGeom prst="rect">
            <a:avLst/>
          </a:prstGeom>
        </p:spPr>
      </p:pic>
      <p:sp>
        <p:nvSpPr>
          <p:cNvPr name="TextBox 4" id="4"/>
          <p:cNvSpPr txBox="true"/>
          <p:nvPr/>
        </p:nvSpPr>
        <p:spPr>
          <a:xfrm rot="0">
            <a:off x="2282446" y="4026376"/>
            <a:ext cx="13723107" cy="3551891"/>
          </a:xfrm>
          <a:prstGeom prst="rect">
            <a:avLst/>
          </a:prstGeom>
        </p:spPr>
        <p:txBody>
          <a:bodyPr anchor="t" rtlCol="false" tIns="0" lIns="0" bIns="0" rIns="0">
            <a:spAutoFit/>
          </a:bodyPr>
          <a:lstStyle/>
          <a:p>
            <a:pPr algn="ctr">
              <a:lnSpc>
                <a:spcPts val="13508"/>
              </a:lnSpc>
            </a:pPr>
            <a:r>
              <a:rPr lang="en-US" sz="9648">
                <a:solidFill>
                  <a:srgbClr val="5A352C"/>
                </a:solidFill>
                <a:latin typeface="Alegreya Sans Bold"/>
              </a:rPr>
              <a:t>İhmal ve İstismarı </a:t>
            </a:r>
          </a:p>
          <a:p>
            <a:pPr algn="ctr">
              <a:lnSpc>
                <a:spcPts val="13508"/>
              </a:lnSpc>
            </a:pPr>
            <a:r>
              <a:rPr lang="en-US" sz="9648">
                <a:solidFill>
                  <a:srgbClr val="5A352C"/>
                </a:solidFill>
                <a:latin typeface="Alegreya Sans Bold"/>
              </a:rPr>
              <a:t>Etkileyen Risk Faktörleri</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12506">
            <a:off x="-4774780" y="3685200"/>
            <a:ext cx="8177870" cy="967795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06208">
            <a:off x="15582739" y="-2456090"/>
            <a:ext cx="7243192" cy="8471569"/>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244940" y="1330661"/>
            <a:ext cx="9800980" cy="1813181"/>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624403" y="3790188"/>
            <a:ext cx="9421517" cy="1742981"/>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911607" y="6807312"/>
            <a:ext cx="9134313" cy="1689848"/>
          </a:xfrm>
          <a:prstGeom prst="rect">
            <a:avLst/>
          </a:prstGeom>
        </p:spPr>
      </p:pic>
      <p:sp>
        <p:nvSpPr>
          <p:cNvPr name="TextBox 7" id="7"/>
          <p:cNvSpPr txBox="true"/>
          <p:nvPr/>
        </p:nvSpPr>
        <p:spPr>
          <a:xfrm rot="0">
            <a:off x="5486400" y="1811567"/>
            <a:ext cx="7623188" cy="698573"/>
          </a:xfrm>
          <a:prstGeom prst="rect">
            <a:avLst/>
          </a:prstGeom>
        </p:spPr>
        <p:txBody>
          <a:bodyPr anchor="t" rtlCol="false" tIns="0" lIns="0" bIns="0" rIns="0">
            <a:spAutoFit/>
          </a:bodyPr>
          <a:lstStyle/>
          <a:p>
            <a:pPr algn="ctr">
              <a:lnSpc>
                <a:spcPts val="5737"/>
              </a:lnSpc>
            </a:pPr>
            <a:r>
              <a:rPr lang="en-US" sz="4098">
                <a:solidFill>
                  <a:srgbClr val="5A352C"/>
                </a:solidFill>
                <a:latin typeface="Alegreya Medium"/>
              </a:rPr>
              <a:t>Düşük sosyoekonomik düzey</a:t>
            </a:r>
          </a:p>
        </p:txBody>
      </p:sp>
      <p:sp>
        <p:nvSpPr>
          <p:cNvPr name="TextBox 8" id="8"/>
          <p:cNvSpPr txBox="true"/>
          <p:nvPr/>
        </p:nvSpPr>
        <p:spPr>
          <a:xfrm rot="0">
            <a:off x="5533298" y="4267343"/>
            <a:ext cx="7603726"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Alkol ve uyuşturucu bağımlılığı</a:t>
            </a:r>
          </a:p>
        </p:txBody>
      </p:sp>
      <p:sp>
        <p:nvSpPr>
          <p:cNvPr name="TextBox 9" id="9"/>
          <p:cNvSpPr txBox="true"/>
          <p:nvPr/>
        </p:nvSpPr>
        <p:spPr>
          <a:xfrm rot="0">
            <a:off x="5676900" y="7257901"/>
            <a:ext cx="7603726"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Küçük yaşta çocuk sahibi olma</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1312506">
            <a:off x="-4589944" y="2728737"/>
            <a:ext cx="9179889" cy="1086377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06208">
            <a:off x="14618877" y="-2285238"/>
            <a:ext cx="8497350" cy="9938421"/>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136695" y="1409700"/>
            <a:ext cx="8343927" cy="154362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136695" y="4159597"/>
            <a:ext cx="8343927" cy="1543627"/>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136695" y="7118770"/>
            <a:ext cx="8343927" cy="1543627"/>
          </a:xfrm>
          <a:prstGeom prst="rect">
            <a:avLst/>
          </a:prstGeom>
        </p:spPr>
      </p:pic>
      <p:sp>
        <p:nvSpPr>
          <p:cNvPr name="TextBox 7" id="7"/>
          <p:cNvSpPr txBox="true"/>
          <p:nvPr/>
        </p:nvSpPr>
        <p:spPr>
          <a:xfrm rot="0">
            <a:off x="6982867" y="1787178"/>
            <a:ext cx="4651585"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Aile içi şiddet</a:t>
            </a:r>
          </a:p>
        </p:txBody>
      </p:sp>
      <p:sp>
        <p:nvSpPr>
          <p:cNvPr name="TextBox 8" id="8"/>
          <p:cNvSpPr txBox="true"/>
          <p:nvPr/>
        </p:nvSpPr>
        <p:spPr>
          <a:xfrm rot="0">
            <a:off x="6747150" y="4537075"/>
            <a:ext cx="5653310"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Aşırı kalabalık aile</a:t>
            </a:r>
          </a:p>
        </p:txBody>
      </p:sp>
      <p:sp>
        <p:nvSpPr>
          <p:cNvPr name="TextBox 9" id="9"/>
          <p:cNvSpPr txBox="true"/>
          <p:nvPr/>
        </p:nvSpPr>
        <p:spPr>
          <a:xfrm rot="0">
            <a:off x="5988659" y="7496248"/>
            <a:ext cx="6640000"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Kötü çevre koşulları</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3442561">
            <a:off x="-1542896" y="-2815312"/>
            <a:ext cx="5378044" cy="6364549"/>
          </a:xfrm>
          <a:prstGeom prst="rect">
            <a:avLst/>
          </a:prstGeom>
        </p:spPr>
      </p:pic>
      <p:sp>
        <p:nvSpPr>
          <p:cNvPr name="TextBox 3" id="3"/>
          <p:cNvSpPr txBox="true"/>
          <p:nvPr/>
        </p:nvSpPr>
        <p:spPr>
          <a:xfrm rot="0">
            <a:off x="1894526" y="3742854"/>
            <a:ext cx="14926399" cy="3364230"/>
          </a:xfrm>
          <a:prstGeom prst="rect">
            <a:avLst/>
          </a:prstGeom>
        </p:spPr>
        <p:txBody>
          <a:bodyPr anchor="t" rtlCol="false" tIns="0" lIns="0" bIns="0" rIns="0">
            <a:spAutoFit/>
          </a:bodyPr>
          <a:lstStyle/>
          <a:p>
            <a:pPr algn="ctr">
              <a:lnSpc>
                <a:spcPts val="5550"/>
              </a:lnSpc>
            </a:pPr>
            <a:r>
              <a:rPr lang="en-US" sz="3700" spc="37">
                <a:solidFill>
                  <a:srgbClr val="5A352C"/>
                </a:solidFill>
                <a:latin typeface="Arsenal Bold"/>
              </a:rPr>
              <a:t>Madde 279 - (1) </a:t>
            </a:r>
            <a:r>
              <a:rPr lang="en-US" sz="3700" spc="37">
                <a:solidFill>
                  <a:srgbClr val="5A352C"/>
                </a:solidFill>
                <a:latin typeface="Arsenal"/>
              </a:rPr>
              <a:t>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a:p>
            <a:pPr algn="ctr">
              <a:lnSpc>
                <a:spcPts val="4800"/>
              </a:lnSpc>
            </a:pP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215375">
            <a:off x="16424825" y="5358096"/>
            <a:ext cx="5562677" cy="6583050"/>
          </a:xfrm>
          <a:prstGeom prst="rect">
            <a:avLst/>
          </a:prstGeom>
        </p:spPr>
      </p:pic>
      <p:sp>
        <p:nvSpPr>
          <p:cNvPr name="TextBox 5" id="5"/>
          <p:cNvSpPr txBox="true"/>
          <p:nvPr/>
        </p:nvSpPr>
        <p:spPr>
          <a:xfrm rot="0">
            <a:off x="3282713" y="1114425"/>
            <a:ext cx="11722573" cy="1839595"/>
          </a:xfrm>
          <a:prstGeom prst="rect">
            <a:avLst/>
          </a:prstGeom>
        </p:spPr>
        <p:txBody>
          <a:bodyPr anchor="t" rtlCol="false" tIns="0" lIns="0" bIns="0" rIns="0">
            <a:spAutoFit/>
          </a:bodyPr>
          <a:lstStyle/>
          <a:p>
            <a:pPr algn="ctr">
              <a:lnSpc>
                <a:spcPts val="7280"/>
              </a:lnSpc>
            </a:pPr>
            <a:r>
              <a:rPr lang="en-US" sz="5200">
                <a:solidFill>
                  <a:srgbClr val="5A352C"/>
                </a:solidFill>
                <a:latin typeface="DejaVu Serif Bold"/>
              </a:rPr>
              <a:t>Kamu Görevlisinin Suçu Bildirmemesi</a:t>
            </a:r>
          </a:p>
        </p:txBody>
      </p:sp>
      <p:sp>
        <p:nvSpPr>
          <p:cNvPr name="TextBox 6" id="6"/>
          <p:cNvSpPr txBox="true"/>
          <p:nvPr/>
        </p:nvSpPr>
        <p:spPr>
          <a:xfrm rot="0">
            <a:off x="1894526" y="7610475"/>
            <a:ext cx="14926399" cy="3133725"/>
          </a:xfrm>
          <a:prstGeom prst="rect">
            <a:avLst/>
          </a:prstGeom>
        </p:spPr>
        <p:txBody>
          <a:bodyPr anchor="t" rtlCol="false" tIns="0" lIns="0" bIns="0" rIns="0">
            <a:spAutoFit/>
          </a:bodyPr>
          <a:lstStyle/>
          <a:p>
            <a:pPr algn="ctr">
              <a:lnSpc>
                <a:spcPts val="12599"/>
              </a:lnSpc>
            </a:pPr>
            <a:r>
              <a:rPr lang="en-US" sz="9000">
                <a:solidFill>
                  <a:srgbClr val="5A352C"/>
                </a:solidFill>
                <a:latin typeface="Abril Fatface"/>
              </a:rPr>
              <a:t>T.C.K. MADDE 279</a:t>
            </a:r>
          </a:p>
          <a:p>
            <a:pPr algn="ctr">
              <a:lnSpc>
                <a:spcPts val="125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629357" y="-1875348"/>
            <a:ext cx="8635189" cy="8194279"/>
            <a:chOff x="0" y="0"/>
            <a:chExt cx="2636520" cy="2501900"/>
          </a:xfrm>
        </p:grpSpPr>
        <p:sp>
          <p:nvSpPr>
            <p:cNvPr name="Freeform 3" id="3"/>
            <p:cNvSpPr/>
            <p:nvPr/>
          </p:nvSpPr>
          <p:spPr>
            <a:xfrm>
              <a:off x="-11430" y="-7620"/>
              <a:ext cx="2694940" cy="2532380"/>
            </a:xfrm>
            <a:custGeom>
              <a:avLst/>
              <a:gdLst/>
              <a:ahLst/>
              <a:cxnLst/>
              <a:rect r="r" b="b" t="t" l="l"/>
              <a:pathLst>
                <a:path h="2532380" w="269494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2"/>
              <a:stretch>
                <a:fillRect l="3" r="15" t="-837" b="-836"/>
              </a:stretch>
            </a:blipFill>
          </p:spPr>
        </p:sp>
      </p:grpSp>
      <p:sp>
        <p:nvSpPr>
          <p:cNvPr name="TextBox 4" id="4"/>
          <p:cNvSpPr txBox="true"/>
          <p:nvPr/>
        </p:nvSpPr>
        <p:spPr>
          <a:xfrm rot="0">
            <a:off x="7714432" y="3811951"/>
            <a:ext cx="10275493" cy="4871085"/>
          </a:xfrm>
          <a:prstGeom prst="rect">
            <a:avLst/>
          </a:prstGeom>
        </p:spPr>
        <p:txBody>
          <a:bodyPr anchor="t" rtlCol="false" tIns="0" lIns="0" bIns="0" rIns="0">
            <a:spAutoFit/>
          </a:bodyPr>
          <a:lstStyle/>
          <a:p>
            <a:pPr algn="ctr">
              <a:lnSpc>
                <a:spcPts val="6510"/>
              </a:lnSpc>
            </a:pPr>
            <a:r>
              <a:rPr lang="en-US" sz="4200" spc="42">
                <a:solidFill>
                  <a:srgbClr val="5A352C"/>
                </a:solidFill>
                <a:latin typeface="Alegreya Medium"/>
              </a:rPr>
              <a:t>Çocuğa kötü muamele dünyanın her yerinde görülen çok ciddi bir sorundur ve kötü muamelenin tipi, cinsiyet, coğrafi bölge ve diğer faktörlere bağlı olarak değişmekle birlikte, %35'e kadar görüldüğü tahmin edilmektedir.</a:t>
            </a: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8809">
            <a:off x="14639424" y="-3985374"/>
            <a:ext cx="6436970" cy="7617716"/>
          </a:xfrm>
          <a:prstGeom prst="rect">
            <a:avLst/>
          </a:prstGeom>
        </p:spPr>
      </p:pic>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8809">
            <a:off x="-3038781" y="3963316"/>
            <a:ext cx="6232574" cy="7375828"/>
          </a:xfrm>
          <a:prstGeom prst="rect">
            <a:avLst/>
          </a:prstGeom>
        </p:spPr>
      </p:pic>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3442561">
            <a:off x="-1542896" y="-2815312"/>
            <a:ext cx="5378044" cy="6364549"/>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2215375">
            <a:off x="16424825" y="5358096"/>
            <a:ext cx="5562677" cy="6583050"/>
          </a:xfrm>
          <a:prstGeom prst="rect">
            <a:avLst/>
          </a:prstGeom>
        </p:spPr>
      </p:pic>
      <p:sp>
        <p:nvSpPr>
          <p:cNvPr name="TextBox 4" id="4"/>
          <p:cNvSpPr txBox="true"/>
          <p:nvPr/>
        </p:nvSpPr>
        <p:spPr>
          <a:xfrm rot="0">
            <a:off x="3282713" y="866775"/>
            <a:ext cx="13976587" cy="2816225"/>
          </a:xfrm>
          <a:prstGeom prst="rect">
            <a:avLst/>
          </a:prstGeom>
        </p:spPr>
        <p:txBody>
          <a:bodyPr anchor="t" rtlCol="false" tIns="0" lIns="0" bIns="0" rIns="0">
            <a:spAutoFit/>
          </a:bodyPr>
          <a:lstStyle/>
          <a:p>
            <a:pPr algn="ctr">
              <a:lnSpc>
                <a:spcPts val="11200"/>
              </a:lnSpc>
            </a:pPr>
            <a:r>
              <a:rPr lang="en-US" sz="8000">
                <a:solidFill>
                  <a:srgbClr val="5A352C"/>
                </a:solidFill>
                <a:latin typeface="DejaVu Serif Bold"/>
              </a:rPr>
              <a:t>Aile ve Sosyal Politikilar Bakanlığı</a:t>
            </a:r>
          </a:p>
        </p:txBody>
      </p:sp>
      <p:grpSp>
        <p:nvGrpSpPr>
          <p:cNvPr name="Group 5" id="5"/>
          <p:cNvGrpSpPr>
            <a:grpSpLocks noChangeAspect="true"/>
          </p:cNvGrpSpPr>
          <p:nvPr/>
        </p:nvGrpSpPr>
        <p:grpSpPr>
          <a:xfrm rot="0">
            <a:off x="7442070" y="4161550"/>
            <a:ext cx="5657873" cy="5657850"/>
            <a:chOff x="0" y="0"/>
            <a:chExt cx="6350000" cy="6349975"/>
          </a:xfrm>
        </p:grpSpPr>
        <p:sp>
          <p:nvSpPr>
            <p:cNvPr name="Freeform 6" id="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7676" r="-37676" t="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sp>
        <p:nvSpPr>
          <p:cNvPr name="TextBox 2" id="2"/>
          <p:cNvSpPr txBox="true"/>
          <p:nvPr/>
        </p:nvSpPr>
        <p:spPr>
          <a:xfrm rot="0">
            <a:off x="2508579" y="1824474"/>
            <a:ext cx="13270841" cy="1472565"/>
          </a:xfrm>
          <a:prstGeom prst="rect">
            <a:avLst/>
          </a:prstGeom>
        </p:spPr>
        <p:txBody>
          <a:bodyPr anchor="t" rtlCol="false" tIns="0" lIns="0" bIns="0" rIns="0">
            <a:spAutoFit/>
          </a:bodyPr>
          <a:lstStyle/>
          <a:p>
            <a:pPr algn="ctr">
              <a:lnSpc>
                <a:spcPts val="9600"/>
              </a:lnSpc>
            </a:pPr>
            <a:r>
              <a:rPr lang="en-US" sz="9600">
                <a:solidFill>
                  <a:srgbClr val="FEE9D6"/>
                </a:solidFill>
                <a:latin typeface="Alegreya Sans Bold"/>
              </a:rPr>
              <a:t>Çocuk İhmal ve İstismarı</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4472978">
            <a:off x="-2909817" y="-1908228"/>
            <a:ext cx="4686523" cy="5546181"/>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4472978">
            <a:off x="16001855" y="6832811"/>
            <a:ext cx="5109809" cy="6047111"/>
          </a:xfrm>
          <a:prstGeom prst="rect">
            <a:avLst/>
          </a:prstGeom>
        </p:spPr>
      </p:pic>
      <p:sp>
        <p:nvSpPr>
          <p:cNvPr name="TextBox 5" id="5"/>
          <p:cNvSpPr txBox="true"/>
          <p:nvPr/>
        </p:nvSpPr>
        <p:spPr>
          <a:xfrm rot="0">
            <a:off x="1298548" y="4055119"/>
            <a:ext cx="15690904" cy="3964305"/>
          </a:xfrm>
          <a:prstGeom prst="rect">
            <a:avLst/>
          </a:prstGeom>
        </p:spPr>
        <p:txBody>
          <a:bodyPr anchor="t" rtlCol="false" tIns="0" lIns="0" bIns="0" rIns="0">
            <a:spAutoFit/>
          </a:bodyPr>
          <a:lstStyle/>
          <a:p>
            <a:pPr algn="ctr">
              <a:lnSpc>
                <a:spcPts val="6300"/>
              </a:lnSpc>
            </a:pPr>
            <a:r>
              <a:rPr lang="en-US" sz="4200">
                <a:solidFill>
                  <a:srgbClr val="FFFFFF"/>
                </a:solidFill>
                <a:latin typeface="Alegreya Medium"/>
              </a:rPr>
              <a:t>Çocukların ya da ergenlerin anne-babaları, onları bakıp gözetmek ve eğitmekle görevli bireyler, vasi gibi kişiler ya da yabancı kişiler tarafından yapılan bedensel ve/ya psikolojik olarak sağlıklarına zarar veren fiziksel, duygusal, cinsel ya da zihinsel gelişimlerini engelleyen tutum ve davranışlardır.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grpSp>
        <p:nvGrpSpPr>
          <p:cNvPr name="Group 2" id="2"/>
          <p:cNvGrpSpPr/>
          <p:nvPr/>
        </p:nvGrpSpPr>
        <p:grpSpPr>
          <a:xfrm rot="0">
            <a:off x="6091833" y="2547529"/>
            <a:ext cx="7031698" cy="1401009"/>
            <a:chOff x="0" y="0"/>
            <a:chExt cx="3314565" cy="660400"/>
          </a:xfrm>
        </p:grpSpPr>
        <p:sp>
          <p:nvSpPr>
            <p:cNvPr name="Freeform 3" id="3"/>
            <p:cNvSpPr/>
            <p:nvPr/>
          </p:nvSpPr>
          <p:spPr>
            <a:xfrm>
              <a:off x="0" y="0"/>
              <a:ext cx="3314565" cy="660400"/>
            </a:xfrm>
            <a:custGeom>
              <a:avLst/>
              <a:gdLst/>
              <a:ahLst/>
              <a:cxnLst/>
              <a:rect r="r" b="b" t="t" l="l"/>
              <a:pathLst>
                <a:path h="660400" w="3314565">
                  <a:moveTo>
                    <a:pt x="3190105" y="660400"/>
                  </a:moveTo>
                  <a:lnTo>
                    <a:pt x="124460" y="660400"/>
                  </a:lnTo>
                  <a:cubicBezTo>
                    <a:pt x="55880" y="660400"/>
                    <a:pt x="0" y="604520"/>
                    <a:pt x="0" y="535940"/>
                  </a:cubicBezTo>
                  <a:lnTo>
                    <a:pt x="0" y="124460"/>
                  </a:lnTo>
                  <a:cubicBezTo>
                    <a:pt x="0" y="55880"/>
                    <a:pt x="55880" y="0"/>
                    <a:pt x="124460" y="0"/>
                  </a:cubicBezTo>
                  <a:lnTo>
                    <a:pt x="3190105" y="0"/>
                  </a:lnTo>
                  <a:cubicBezTo>
                    <a:pt x="3258685" y="0"/>
                    <a:pt x="3314565" y="55880"/>
                    <a:pt x="3314565" y="124460"/>
                  </a:cubicBezTo>
                  <a:lnTo>
                    <a:pt x="3314565" y="535940"/>
                  </a:lnTo>
                  <a:cubicBezTo>
                    <a:pt x="3314565" y="604520"/>
                    <a:pt x="3258685" y="660400"/>
                    <a:pt x="3190105" y="660400"/>
                  </a:cubicBezTo>
                  <a:close/>
                </a:path>
              </a:pathLst>
            </a:custGeom>
            <a:solidFill>
              <a:srgbClr val="FEE9D6"/>
            </a:solidFill>
          </p:spPr>
        </p:sp>
      </p:grpSp>
      <p:grpSp>
        <p:nvGrpSpPr>
          <p:cNvPr name="Group 4" id="4"/>
          <p:cNvGrpSpPr/>
          <p:nvPr/>
        </p:nvGrpSpPr>
        <p:grpSpPr>
          <a:xfrm rot="0">
            <a:off x="6091833" y="4442996"/>
            <a:ext cx="7031698" cy="1401009"/>
            <a:chOff x="0" y="0"/>
            <a:chExt cx="3314565" cy="660400"/>
          </a:xfrm>
        </p:grpSpPr>
        <p:sp>
          <p:nvSpPr>
            <p:cNvPr name="Freeform 5" id="5"/>
            <p:cNvSpPr/>
            <p:nvPr/>
          </p:nvSpPr>
          <p:spPr>
            <a:xfrm>
              <a:off x="0" y="0"/>
              <a:ext cx="3314565" cy="660400"/>
            </a:xfrm>
            <a:custGeom>
              <a:avLst/>
              <a:gdLst/>
              <a:ahLst/>
              <a:cxnLst/>
              <a:rect r="r" b="b" t="t" l="l"/>
              <a:pathLst>
                <a:path h="660400" w="3314565">
                  <a:moveTo>
                    <a:pt x="3190105" y="660400"/>
                  </a:moveTo>
                  <a:lnTo>
                    <a:pt x="124460" y="660400"/>
                  </a:lnTo>
                  <a:cubicBezTo>
                    <a:pt x="55880" y="660400"/>
                    <a:pt x="0" y="604520"/>
                    <a:pt x="0" y="535940"/>
                  </a:cubicBezTo>
                  <a:lnTo>
                    <a:pt x="0" y="124460"/>
                  </a:lnTo>
                  <a:cubicBezTo>
                    <a:pt x="0" y="55880"/>
                    <a:pt x="55880" y="0"/>
                    <a:pt x="124460" y="0"/>
                  </a:cubicBezTo>
                  <a:lnTo>
                    <a:pt x="3190105" y="0"/>
                  </a:lnTo>
                  <a:cubicBezTo>
                    <a:pt x="3258685" y="0"/>
                    <a:pt x="3314565" y="55880"/>
                    <a:pt x="3314565" y="124460"/>
                  </a:cubicBezTo>
                  <a:lnTo>
                    <a:pt x="3314565" y="535940"/>
                  </a:lnTo>
                  <a:cubicBezTo>
                    <a:pt x="3314565" y="604520"/>
                    <a:pt x="3258685" y="660400"/>
                    <a:pt x="3190105" y="660400"/>
                  </a:cubicBezTo>
                  <a:close/>
                </a:path>
              </a:pathLst>
            </a:custGeom>
            <a:solidFill>
              <a:srgbClr val="FEE9D6"/>
            </a:solidFill>
          </p:spPr>
        </p:sp>
      </p:grpSp>
      <p:grpSp>
        <p:nvGrpSpPr>
          <p:cNvPr name="Group 6" id="6"/>
          <p:cNvGrpSpPr/>
          <p:nvPr/>
        </p:nvGrpSpPr>
        <p:grpSpPr>
          <a:xfrm rot="0">
            <a:off x="6091833" y="6315369"/>
            <a:ext cx="7031698" cy="1401009"/>
            <a:chOff x="0" y="0"/>
            <a:chExt cx="3314565" cy="660400"/>
          </a:xfrm>
        </p:grpSpPr>
        <p:sp>
          <p:nvSpPr>
            <p:cNvPr name="Freeform 7" id="7"/>
            <p:cNvSpPr/>
            <p:nvPr/>
          </p:nvSpPr>
          <p:spPr>
            <a:xfrm>
              <a:off x="0" y="0"/>
              <a:ext cx="3314565" cy="660400"/>
            </a:xfrm>
            <a:custGeom>
              <a:avLst/>
              <a:gdLst/>
              <a:ahLst/>
              <a:cxnLst/>
              <a:rect r="r" b="b" t="t" l="l"/>
              <a:pathLst>
                <a:path h="660400" w="3314565">
                  <a:moveTo>
                    <a:pt x="3190105" y="660400"/>
                  </a:moveTo>
                  <a:lnTo>
                    <a:pt x="124460" y="660400"/>
                  </a:lnTo>
                  <a:cubicBezTo>
                    <a:pt x="55880" y="660400"/>
                    <a:pt x="0" y="604520"/>
                    <a:pt x="0" y="535940"/>
                  </a:cubicBezTo>
                  <a:lnTo>
                    <a:pt x="0" y="124460"/>
                  </a:lnTo>
                  <a:cubicBezTo>
                    <a:pt x="0" y="55880"/>
                    <a:pt x="55880" y="0"/>
                    <a:pt x="124460" y="0"/>
                  </a:cubicBezTo>
                  <a:lnTo>
                    <a:pt x="3190105" y="0"/>
                  </a:lnTo>
                  <a:cubicBezTo>
                    <a:pt x="3258685" y="0"/>
                    <a:pt x="3314565" y="55880"/>
                    <a:pt x="3314565" y="124460"/>
                  </a:cubicBezTo>
                  <a:lnTo>
                    <a:pt x="3314565" y="535940"/>
                  </a:lnTo>
                  <a:cubicBezTo>
                    <a:pt x="3314565" y="604520"/>
                    <a:pt x="3258685" y="660400"/>
                    <a:pt x="3190105" y="660400"/>
                  </a:cubicBezTo>
                  <a:close/>
                </a:path>
              </a:pathLst>
            </a:custGeom>
            <a:solidFill>
              <a:srgbClr val="FEE9D6"/>
            </a:solidFill>
          </p:spPr>
        </p:sp>
      </p:grpSp>
      <p:grpSp>
        <p:nvGrpSpPr>
          <p:cNvPr name="Group 8" id="8"/>
          <p:cNvGrpSpPr/>
          <p:nvPr/>
        </p:nvGrpSpPr>
        <p:grpSpPr>
          <a:xfrm rot="0">
            <a:off x="6091833" y="8154651"/>
            <a:ext cx="7143486" cy="1423281"/>
            <a:chOff x="0" y="0"/>
            <a:chExt cx="3314565" cy="660400"/>
          </a:xfrm>
        </p:grpSpPr>
        <p:sp>
          <p:nvSpPr>
            <p:cNvPr name="Freeform 9" id="9"/>
            <p:cNvSpPr/>
            <p:nvPr/>
          </p:nvSpPr>
          <p:spPr>
            <a:xfrm>
              <a:off x="0" y="0"/>
              <a:ext cx="3314565" cy="660400"/>
            </a:xfrm>
            <a:custGeom>
              <a:avLst/>
              <a:gdLst/>
              <a:ahLst/>
              <a:cxnLst/>
              <a:rect r="r" b="b" t="t" l="l"/>
              <a:pathLst>
                <a:path h="660400" w="3314565">
                  <a:moveTo>
                    <a:pt x="3190105" y="660400"/>
                  </a:moveTo>
                  <a:lnTo>
                    <a:pt x="124460" y="660400"/>
                  </a:lnTo>
                  <a:cubicBezTo>
                    <a:pt x="55880" y="660400"/>
                    <a:pt x="0" y="604520"/>
                    <a:pt x="0" y="535940"/>
                  </a:cubicBezTo>
                  <a:lnTo>
                    <a:pt x="0" y="124460"/>
                  </a:lnTo>
                  <a:cubicBezTo>
                    <a:pt x="0" y="55880"/>
                    <a:pt x="55880" y="0"/>
                    <a:pt x="124460" y="0"/>
                  </a:cubicBezTo>
                  <a:lnTo>
                    <a:pt x="3190105" y="0"/>
                  </a:lnTo>
                  <a:cubicBezTo>
                    <a:pt x="3258685" y="0"/>
                    <a:pt x="3314565" y="55880"/>
                    <a:pt x="3314565" y="124460"/>
                  </a:cubicBezTo>
                  <a:lnTo>
                    <a:pt x="3314565" y="535940"/>
                  </a:lnTo>
                  <a:cubicBezTo>
                    <a:pt x="3314565" y="604520"/>
                    <a:pt x="3258685" y="660400"/>
                    <a:pt x="3190105" y="660400"/>
                  </a:cubicBezTo>
                  <a:close/>
                </a:path>
              </a:pathLst>
            </a:custGeom>
            <a:solidFill>
              <a:srgbClr val="FEE9D6"/>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64896">
            <a:off x="16864666" y="-810809"/>
            <a:ext cx="3709137" cy="4389511"/>
          </a:xfrm>
          <a:prstGeom prst="rect">
            <a:avLst/>
          </a:prstGeom>
        </p:spPr>
      </p:pic>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901530">
            <a:off x="-1684597" y="7361126"/>
            <a:ext cx="4770493" cy="5645554"/>
          </a:xfrm>
          <a:prstGeom prst="rect">
            <a:avLst/>
          </a:prstGeom>
        </p:spPr>
      </p:pic>
      <p:sp>
        <p:nvSpPr>
          <p:cNvPr name="TextBox 12" id="12"/>
          <p:cNvSpPr txBox="true"/>
          <p:nvPr/>
        </p:nvSpPr>
        <p:spPr>
          <a:xfrm rot="0">
            <a:off x="6091833" y="2907991"/>
            <a:ext cx="7031698" cy="613410"/>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Aile bireyleri</a:t>
            </a:r>
          </a:p>
        </p:txBody>
      </p:sp>
      <p:sp>
        <p:nvSpPr>
          <p:cNvPr name="TextBox 13" id="13"/>
          <p:cNvSpPr txBox="true"/>
          <p:nvPr/>
        </p:nvSpPr>
        <p:spPr>
          <a:xfrm rot="0">
            <a:off x="6035939" y="4565015"/>
            <a:ext cx="7031698" cy="1099820"/>
          </a:xfrm>
          <a:prstGeom prst="rect">
            <a:avLst/>
          </a:prstGeom>
        </p:spPr>
        <p:txBody>
          <a:bodyPr anchor="t" rtlCol="false" tIns="0" lIns="0" bIns="0" rIns="0">
            <a:spAutoFit/>
          </a:bodyPr>
          <a:lstStyle/>
          <a:p>
            <a:pPr algn="ctr">
              <a:lnSpc>
                <a:spcPts val="4480"/>
              </a:lnSpc>
              <a:spcBef>
                <a:spcPct val="0"/>
              </a:spcBef>
            </a:pPr>
            <a:r>
              <a:rPr lang="en-US" sz="3200">
                <a:solidFill>
                  <a:srgbClr val="5A352C"/>
                </a:solidFill>
                <a:latin typeface="Alegreya Medium"/>
              </a:rPr>
              <a:t>Çocuğun bakımından sorumlu olan kişiler</a:t>
            </a:r>
          </a:p>
        </p:txBody>
      </p:sp>
      <p:sp>
        <p:nvSpPr>
          <p:cNvPr name="TextBox 14" id="14"/>
          <p:cNvSpPr txBox="true"/>
          <p:nvPr/>
        </p:nvSpPr>
        <p:spPr>
          <a:xfrm rot="0">
            <a:off x="6091833" y="6437388"/>
            <a:ext cx="7031698" cy="1099820"/>
          </a:xfrm>
          <a:prstGeom prst="rect">
            <a:avLst/>
          </a:prstGeom>
        </p:spPr>
        <p:txBody>
          <a:bodyPr anchor="t" rtlCol="false" tIns="0" lIns="0" bIns="0" rIns="0">
            <a:spAutoFit/>
          </a:bodyPr>
          <a:lstStyle/>
          <a:p>
            <a:pPr algn="ctr">
              <a:lnSpc>
                <a:spcPts val="4480"/>
              </a:lnSpc>
              <a:spcBef>
                <a:spcPct val="0"/>
              </a:spcBef>
            </a:pPr>
            <a:r>
              <a:rPr lang="en-US" sz="3200">
                <a:solidFill>
                  <a:srgbClr val="5A352C"/>
                </a:solidFill>
                <a:latin typeface="Alegreya Medium"/>
              </a:rPr>
              <a:t>Arkadaşlar, akrabalar, yabancılar, çocukla ilişkisi olabilen görevliler</a:t>
            </a:r>
          </a:p>
        </p:txBody>
      </p:sp>
      <p:sp>
        <p:nvSpPr>
          <p:cNvPr name="TextBox 15" id="15"/>
          <p:cNvSpPr txBox="true"/>
          <p:nvPr/>
        </p:nvSpPr>
        <p:spPr>
          <a:xfrm rot="0">
            <a:off x="6147727" y="8526249"/>
            <a:ext cx="7031698" cy="613410"/>
          </a:xfrm>
          <a:prstGeom prst="rect">
            <a:avLst/>
          </a:prstGeom>
        </p:spPr>
        <p:txBody>
          <a:bodyPr anchor="t" rtlCol="false" tIns="0" lIns="0" bIns="0" rIns="0">
            <a:spAutoFit/>
          </a:bodyPr>
          <a:lstStyle/>
          <a:p>
            <a:pPr algn="ctr">
              <a:lnSpc>
                <a:spcPts val="5040"/>
              </a:lnSpc>
              <a:spcBef>
                <a:spcPct val="0"/>
              </a:spcBef>
            </a:pPr>
            <a:r>
              <a:rPr lang="en-US" sz="3600">
                <a:solidFill>
                  <a:srgbClr val="5A352C"/>
                </a:solidFill>
                <a:latin typeface="Alegreya Medium"/>
              </a:rPr>
              <a:t>İşverenler ve diğer çocuklar olabilir</a:t>
            </a:r>
            <a:r>
              <a:rPr lang="en-US" sz="3600">
                <a:solidFill>
                  <a:srgbClr val="5A352C"/>
                </a:solidFill>
                <a:latin typeface="Alegreya Medium"/>
              </a:rPr>
              <a:t>.</a:t>
            </a:r>
          </a:p>
        </p:txBody>
      </p:sp>
      <p:pic>
        <p:nvPicPr>
          <p:cNvPr name="Picture 16" id="1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12592" r="15009" b="0"/>
          <a:stretch>
            <a:fillRect/>
          </a:stretch>
        </p:blipFill>
        <p:spPr>
          <a:xfrm flipH="false" flipV="false" rot="901530">
            <a:off x="-1574010" y="8157582"/>
            <a:ext cx="4054487" cy="4934632"/>
          </a:xfrm>
          <a:prstGeom prst="rect">
            <a:avLst/>
          </a:prstGeom>
        </p:spPr>
      </p:pic>
      <p:sp>
        <p:nvSpPr>
          <p:cNvPr name="TextBox 17" id="17"/>
          <p:cNvSpPr txBox="true"/>
          <p:nvPr/>
        </p:nvSpPr>
        <p:spPr>
          <a:xfrm rot="0">
            <a:off x="5249737" y="16510"/>
            <a:ext cx="9276276" cy="1681480"/>
          </a:xfrm>
          <a:prstGeom prst="rect">
            <a:avLst/>
          </a:prstGeom>
        </p:spPr>
        <p:txBody>
          <a:bodyPr anchor="t" rtlCol="false" tIns="0" lIns="0" bIns="0" rIns="0">
            <a:spAutoFit/>
          </a:bodyPr>
          <a:lstStyle/>
          <a:p>
            <a:pPr algn="ctr">
              <a:lnSpc>
                <a:spcPts val="12319"/>
              </a:lnSpc>
            </a:pPr>
            <a:r>
              <a:rPr lang="en-US" sz="8800">
                <a:solidFill>
                  <a:srgbClr val="FEE9D6"/>
                </a:solidFill>
                <a:latin typeface="Alegreya Sans Bold"/>
              </a:rPr>
              <a:t>Çocuk İstismarcıları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E9D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228493" y="1707840"/>
            <a:ext cx="7968307" cy="8162301"/>
            <a:chOff x="0" y="0"/>
            <a:chExt cx="2086610" cy="2137410"/>
          </a:xfrm>
        </p:grpSpPr>
        <p:sp>
          <p:nvSpPr>
            <p:cNvPr name="Freeform 3" id="3"/>
            <p:cNvSpPr/>
            <p:nvPr/>
          </p:nvSpPr>
          <p:spPr>
            <a:xfrm>
              <a:off x="2540" y="-2540"/>
              <a:ext cx="2087880" cy="2139950"/>
            </a:xfrm>
            <a:custGeom>
              <a:avLst/>
              <a:gdLst/>
              <a:ahLst/>
              <a:cxnLst/>
              <a:rect r="r" b="b" t="t" l="l"/>
              <a:pathLst>
                <a:path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29467" r="-29771" t="-14" b="79"/>
              </a:stretch>
            </a:blip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67643">
            <a:off x="14366394" y="-2815659"/>
            <a:ext cx="6060213" cy="7171849"/>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0015302">
            <a:off x="12156553" y="6956707"/>
            <a:ext cx="7391787" cy="5248168"/>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3359446"/>
            <a:ext cx="7315200" cy="1353312"/>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5324424"/>
            <a:ext cx="7315200" cy="1353312"/>
          </a:xfrm>
          <a:prstGeom prst="rect">
            <a:avLst/>
          </a:prstGeom>
        </p:spPr>
      </p:pic>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7497617"/>
            <a:ext cx="7315200" cy="1353312"/>
          </a:xfrm>
          <a:prstGeom prst="rect">
            <a:avLst/>
          </a:prstGeom>
        </p:spPr>
      </p:pic>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1301721"/>
            <a:ext cx="7315200" cy="1353312"/>
          </a:xfrm>
          <a:prstGeom prst="rect">
            <a:avLst/>
          </a:prstGeom>
        </p:spPr>
      </p:pic>
      <p:sp>
        <p:nvSpPr>
          <p:cNvPr name="TextBox 10" id="10"/>
          <p:cNvSpPr txBox="true"/>
          <p:nvPr/>
        </p:nvSpPr>
        <p:spPr>
          <a:xfrm rot="0">
            <a:off x="375593" y="1608452"/>
            <a:ext cx="7968307"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Fiziksel İstismar</a:t>
            </a:r>
          </a:p>
        </p:txBody>
      </p:sp>
      <p:sp>
        <p:nvSpPr>
          <p:cNvPr name="TextBox 11" id="11"/>
          <p:cNvSpPr txBox="true"/>
          <p:nvPr/>
        </p:nvSpPr>
        <p:spPr>
          <a:xfrm rot="0">
            <a:off x="2673096" y="3641767"/>
            <a:ext cx="4026409"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Cinsel İstismar</a:t>
            </a:r>
          </a:p>
        </p:txBody>
      </p:sp>
      <p:sp>
        <p:nvSpPr>
          <p:cNvPr name="TextBox 12" id="12"/>
          <p:cNvSpPr txBox="true"/>
          <p:nvPr/>
        </p:nvSpPr>
        <p:spPr>
          <a:xfrm rot="0">
            <a:off x="2336249" y="5606745"/>
            <a:ext cx="4658954" cy="712470"/>
          </a:xfrm>
          <a:prstGeom prst="rect">
            <a:avLst/>
          </a:prstGeom>
        </p:spPr>
        <p:txBody>
          <a:bodyPr anchor="t" rtlCol="false" tIns="0" lIns="0" bIns="0" rIns="0">
            <a:spAutoFit/>
          </a:bodyPr>
          <a:lstStyle/>
          <a:p>
            <a:pPr algn="ctr">
              <a:lnSpc>
                <a:spcPts val="5880"/>
              </a:lnSpc>
            </a:pPr>
            <a:r>
              <a:rPr lang="en-US" sz="4200">
                <a:solidFill>
                  <a:srgbClr val="5A352C"/>
                </a:solidFill>
                <a:latin typeface="Alegreya Medium"/>
              </a:rPr>
              <a:t>Duygusal İstismar</a:t>
            </a:r>
          </a:p>
        </p:txBody>
      </p:sp>
      <p:sp>
        <p:nvSpPr>
          <p:cNvPr name="TextBox 13" id="13"/>
          <p:cNvSpPr txBox="true"/>
          <p:nvPr/>
        </p:nvSpPr>
        <p:spPr>
          <a:xfrm rot="0">
            <a:off x="2336249" y="7866933"/>
            <a:ext cx="4658954" cy="792487"/>
          </a:xfrm>
          <a:prstGeom prst="rect">
            <a:avLst/>
          </a:prstGeom>
        </p:spPr>
        <p:txBody>
          <a:bodyPr anchor="t" rtlCol="false" tIns="0" lIns="0" bIns="0" rIns="0">
            <a:spAutoFit/>
          </a:bodyPr>
          <a:lstStyle/>
          <a:p>
            <a:pPr algn="ctr">
              <a:lnSpc>
                <a:spcPts val="6443"/>
              </a:lnSpc>
            </a:pPr>
            <a:r>
              <a:rPr lang="en-US" sz="4602">
                <a:solidFill>
                  <a:srgbClr val="5A352C"/>
                </a:solidFill>
                <a:latin typeface="Alegreya Medium"/>
              </a:rPr>
              <a:t>İhmal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220035" y="-3570527"/>
            <a:ext cx="11709610" cy="13857527"/>
          </a:xfrm>
          <a:prstGeom prst="rect">
            <a:avLst/>
          </a:prstGeom>
        </p:spPr>
      </p:pic>
      <p:grpSp>
        <p:nvGrpSpPr>
          <p:cNvPr name="Group 3" id="3"/>
          <p:cNvGrpSpPr>
            <a:grpSpLocks noChangeAspect="true"/>
          </p:cNvGrpSpPr>
          <p:nvPr/>
        </p:nvGrpSpPr>
        <p:grpSpPr>
          <a:xfrm rot="0">
            <a:off x="11011863" y="1028700"/>
            <a:ext cx="6959268" cy="7128697"/>
            <a:chOff x="0" y="0"/>
            <a:chExt cx="2086610" cy="2137410"/>
          </a:xfrm>
        </p:grpSpPr>
        <p:sp>
          <p:nvSpPr>
            <p:cNvPr name="Freeform 4" id="4"/>
            <p:cNvSpPr/>
            <p:nvPr/>
          </p:nvSpPr>
          <p:spPr>
            <a:xfrm>
              <a:off x="2540" y="-2540"/>
              <a:ext cx="2087880" cy="2139950"/>
            </a:xfrm>
            <a:custGeom>
              <a:avLst/>
              <a:gdLst/>
              <a:ahLst/>
              <a:cxnLst/>
              <a:rect r="r" b="b" t="t" l="l"/>
              <a:pathLst>
                <a:path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7340" r="-47645" t="-14" b="79"/>
              </a:stretch>
            </a:blipFill>
          </p:spPr>
        </p:sp>
      </p:grpSp>
      <p:sp>
        <p:nvSpPr>
          <p:cNvPr name="TextBox 5" id="5"/>
          <p:cNvSpPr txBox="true"/>
          <p:nvPr/>
        </p:nvSpPr>
        <p:spPr>
          <a:xfrm rot="0">
            <a:off x="783436" y="4041458"/>
            <a:ext cx="10228427" cy="3260217"/>
          </a:xfrm>
          <a:prstGeom prst="rect">
            <a:avLst/>
          </a:prstGeom>
        </p:spPr>
        <p:txBody>
          <a:bodyPr anchor="t" rtlCol="false" tIns="0" lIns="0" bIns="0" rIns="0">
            <a:spAutoFit/>
          </a:bodyPr>
          <a:lstStyle/>
          <a:p>
            <a:pPr>
              <a:lnSpc>
                <a:spcPts val="6594"/>
              </a:lnSpc>
            </a:pPr>
            <a:r>
              <a:rPr lang="en-US" sz="4200">
                <a:solidFill>
                  <a:srgbClr val="FEE9D6"/>
                </a:solidFill>
                <a:latin typeface="Alegreya Medium"/>
              </a:rPr>
              <a:t>Çocuğa karşı;</a:t>
            </a:r>
          </a:p>
          <a:p>
            <a:pPr>
              <a:lnSpc>
                <a:spcPts val="6594"/>
              </a:lnSpc>
            </a:pPr>
            <a:r>
              <a:rPr lang="en-US" sz="4200">
                <a:solidFill>
                  <a:srgbClr val="FEE9D6"/>
                </a:solidFill>
                <a:latin typeface="Alegreya Medium"/>
              </a:rPr>
              <a:t>sağlığına, yaşamına, gelişimine veya onuruna zarar veren ya da zarar verebilme olasılığı yüksek, kasıtlı fiziksel güç kullanılmasıdır.</a:t>
            </a:r>
          </a:p>
        </p:txBody>
      </p:sp>
      <p:sp>
        <p:nvSpPr>
          <p:cNvPr name="TextBox 6" id="6"/>
          <p:cNvSpPr txBox="true"/>
          <p:nvPr/>
        </p:nvSpPr>
        <p:spPr>
          <a:xfrm rot="0">
            <a:off x="783436" y="1449728"/>
            <a:ext cx="7806349" cy="1539875"/>
          </a:xfrm>
          <a:prstGeom prst="rect">
            <a:avLst/>
          </a:prstGeom>
        </p:spPr>
        <p:txBody>
          <a:bodyPr anchor="t" rtlCol="false" tIns="0" lIns="0" bIns="0" rIns="0">
            <a:spAutoFit/>
          </a:bodyPr>
          <a:lstStyle/>
          <a:p>
            <a:pPr algn="ctr">
              <a:lnSpc>
                <a:spcPts val="11200"/>
              </a:lnSpc>
            </a:pPr>
            <a:r>
              <a:rPr lang="en-US" sz="8000">
                <a:solidFill>
                  <a:srgbClr val="FFFFFF"/>
                </a:solidFill>
                <a:latin typeface="Alegreya Sans Bold"/>
              </a:rPr>
              <a:t>Fiziksel İstismar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453835" y="-3392087"/>
            <a:ext cx="12137806" cy="14364268"/>
          </a:xfrm>
          <a:prstGeom prst="rect">
            <a:avLst/>
          </a:prstGeom>
        </p:spPr>
      </p:pic>
      <p:grpSp>
        <p:nvGrpSpPr>
          <p:cNvPr name="Group 3" id="3"/>
          <p:cNvGrpSpPr>
            <a:grpSpLocks noChangeAspect="true"/>
          </p:cNvGrpSpPr>
          <p:nvPr/>
        </p:nvGrpSpPr>
        <p:grpSpPr>
          <a:xfrm rot="0">
            <a:off x="10856745" y="1499695"/>
            <a:ext cx="7114404" cy="7287609"/>
            <a:chOff x="0" y="0"/>
            <a:chExt cx="2086610" cy="2137410"/>
          </a:xfrm>
        </p:grpSpPr>
        <p:sp>
          <p:nvSpPr>
            <p:cNvPr name="Freeform 4" id="4"/>
            <p:cNvSpPr/>
            <p:nvPr/>
          </p:nvSpPr>
          <p:spPr>
            <a:xfrm>
              <a:off x="2540" y="-2540"/>
              <a:ext cx="2087880" cy="2139950"/>
            </a:xfrm>
            <a:custGeom>
              <a:avLst/>
              <a:gdLst/>
              <a:ahLst/>
              <a:cxnLst/>
              <a:rect r="r" b="b" t="t" l="l"/>
              <a:pathLst>
                <a:path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21" r="-182" t="-8418" b="-8324"/>
              </a:stretch>
            </a:blipFill>
          </p:spPr>
        </p:sp>
      </p:grpSp>
      <p:sp>
        <p:nvSpPr>
          <p:cNvPr name="TextBox 5" id="5"/>
          <p:cNvSpPr txBox="true"/>
          <p:nvPr/>
        </p:nvSpPr>
        <p:spPr>
          <a:xfrm rot="0">
            <a:off x="436244" y="3041040"/>
            <a:ext cx="10420501" cy="5454015"/>
          </a:xfrm>
          <a:prstGeom prst="rect">
            <a:avLst/>
          </a:prstGeom>
        </p:spPr>
        <p:txBody>
          <a:bodyPr anchor="t" rtlCol="false" tIns="0" lIns="0" bIns="0" rIns="0">
            <a:spAutoFit/>
          </a:bodyPr>
          <a:lstStyle/>
          <a:p>
            <a:pPr>
              <a:lnSpc>
                <a:spcPts val="5400"/>
              </a:lnSpc>
            </a:pPr>
            <a:r>
              <a:rPr lang="en-US" sz="3600">
                <a:solidFill>
                  <a:srgbClr val="FFFFFF"/>
                </a:solidFill>
                <a:latin typeface="Alegreya Medium"/>
              </a:rPr>
              <a:t>Ebeveyn ya da çocuğa bakan kişinin davranışları ya da sözleriyle çocuğun ruh sağlığını bozacak etkide bulunması ve çocuğun bu nedenle büyüme, gelişme ve ruh sağlığı açısından genetik kapasitesine ulaşmasının engellenmesidir.</a:t>
            </a:r>
          </a:p>
          <a:p>
            <a:pPr>
              <a:lnSpc>
                <a:spcPts val="5400"/>
              </a:lnSpc>
            </a:pPr>
            <a:r>
              <a:rPr lang="en-US" sz="3600">
                <a:solidFill>
                  <a:srgbClr val="FFFFFF"/>
                </a:solidFill>
                <a:latin typeface="Alegreya Medium"/>
              </a:rPr>
              <a:t>bu durum bir süreç içinde, pek çok defalar tekrarlanabileceği gibi, tek bir seferde de gerçekleşebilir.</a:t>
            </a:r>
          </a:p>
        </p:txBody>
      </p:sp>
      <p:sp>
        <p:nvSpPr>
          <p:cNvPr name="TextBox 6" id="6"/>
          <p:cNvSpPr txBox="true"/>
          <p:nvPr/>
        </p:nvSpPr>
        <p:spPr>
          <a:xfrm rot="0">
            <a:off x="1303502" y="1175845"/>
            <a:ext cx="7665148" cy="1539875"/>
          </a:xfrm>
          <a:prstGeom prst="rect">
            <a:avLst/>
          </a:prstGeom>
        </p:spPr>
        <p:txBody>
          <a:bodyPr anchor="t" rtlCol="false" tIns="0" lIns="0" bIns="0" rIns="0">
            <a:spAutoFit/>
          </a:bodyPr>
          <a:lstStyle/>
          <a:p>
            <a:pPr algn="ctr">
              <a:lnSpc>
                <a:spcPts val="11200"/>
              </a:lnSpc>
            </a:pPr>
            <a:r>
              <a:rPr lang="en-US" sz="8000">
                <a:solidFill>
                  <a:srgbClr val="FEE9D6"/>
                </a:solidFill>
                <a:latin typeface="Alegreya Sans Bold"/>
              </a:rPr>
              <a:t>Duygusal İstismar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A352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11559811" y="-3293567"/>
            <a:ext cx="11887617" cy="14068186"/>
          </a:xfrm>
          <a:prstGeom prst="rect">
            <a:avLst/>
          </a:prstGeom>
        </p:spPr>
      </p:pic>
      <p:grpSp>
        <p:nvGrpSpPr>
          <p:cNvPr name="Group 3" id="3"/>
          <p:cNvGrpSpPr>
            <a:grpSpLocks noChangeAspect="true"/>
          </p:cNvGrpSpPr>
          <p:nvPr/>
        </p:nvGrpSpPr>
        <p:grpSpPr>
          <a:xfrm rot="0">
            <a:off x="11006682" y="1328855"/>
            <a:ext cx="7100143" cy="7273001"/>
            <a:chOff x="0" y="0"/>
            <a:chExt cx="2086610" cy="2137410"/>
          </a:xfrm>
        </p:grpSpPr>
        <p:sp>
          <p:nvSpPr>
            <p:cNvPr name="Freeform 4" id="4"/>
            <p:cNvSpPr/>
            <p:nvPr/>
          </p:nvSpPr>
          <p:spPr>
            <a:xfrm>
              <a:off x="2540" y="-2540"/>
              <a:ext cx="2087880" cy="2139950"/>
            </a:xfrm>
            <a:custGeom>
              <a:avLst/>
              <a:gdLst/>
              <a:ahLst/>
              <a:cxnLst/>
              <a:rect r="r" b="b" t="t" l="l"/>
              <a:pathLst>
                <a:path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21" r="-182" t="-7597" b="-7503"/>
              </a:stretch>
            </a:blipFill>
          </p:spPr>
        </p:sp>
      </p:grpSp>
      <p:sp>
        <p:nvSpPr>
          <p:cNvPr name="TextBox 5" id="5"/>
          <p:cNvSpPr txBox="true"/>
          <p:nvPr/>
        </p:nvSpPr>
        <p:spPr>
          <a:xfrm rot="0">
            <a:off x="648775" y="3626226"/>
            <a:ext cx="9977982" cy="3478530"/>
          </a:xfrm>
          <a:prstGeom prst="rect">
            <a:avLst/>
          </a:prstGeom>
        </p:spPr>
        <p:txBody>
          <a:bodyPr anchor="t" rtlCol="false" tIns="0" lIns="0" bIns="0" rIns="0">
            <a:spAutoFit/>
          </a:bodyPr>
          <a:lstStyle/>
          <a:p>
            <a:pPr>
              <a:lnSpc>
                <a:spcPts val="5580"/>
              </a:lnSpc>
            </a:pPr>
            <a:r>
              <a:rPr lang="en-US" sz="3600">
                <a:solidFill>
                  <a:srgbClr val="FFFFFF"/>
                </a:solidFill>
                <a:latin typeface="Alegreya Medium"/>
              </a:rPr>
              <a:t>Çocuğun tam olarak anlayamadığı, onay vermesinin mümkün olamayacağı, gelişimsel olarak hazır olmadığı ya da toplumun yasalarına, sosyal normlarına aykırı olacak şekilde bir cinsel etkinliğe dahil edilmesidir.</a:t>
            </a:r>
          </a:p>
        </p:txBody>
      </p:sp>
      <p:sp>
        <p:nvSpPr>
          <p:cNvPr name="TextBox 6" id="6"/>
          <p:cNvSpPr txBox="true"/>
          <p:nvPr/>
        </p:nvSpPr>
        <p:spPr>
          <a:xfrm rot="0">
            <a:off x="1028700" y="1414155"/>
            <a:ext cx="8127445" cy="1539875"/>
          </a:xfrm>
          <a:prstGeom prst="rect">
            <a:avLst/>
          </a:prstGeom>
        </p:spPr>
        <p:txBody>
          <a:bodyPr anchor="t" rtlCol="false" tIns="0" lIns="0" bIns="0" rIns="0">
            <a:spAutoFit/>
          </a:bodyPr>
          <a:lstStyle/>
          <a:p>
            <a:pPr algn="ctr">
              <a:lnSpc>
                <a:spcPts val="11200"/>
              </a:lnSpc>
            </a:pPr>
            <a:r>
              <a:rPr lang="en-US" sz="8000">
                <a:solidFill>
                  <a:srgbClr val="FEE9D6"/>
                </a:solidFill>
                <a:latin typeface="Alegreya Sans Bold"/>
              </a:rPr>
              <a:t>Cinsel İstismar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DAENvqOe5RU</dc:identifier>
  <dcterms:modified xsi:type="dcterms:W3CDTF">2011-08-01T06:04:30Z</dcterms:modified>
  <cp:revision>1</cp:revision>
  <dc:title>ÇOCUK İHMAL VE İSTİSMARI</dc:title>
</cp:coreProperties>
</file>