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83" r:id="rId3"/>
    <p:sldId id="257" r:id="rId4"/>
    <p:sldId id="258"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82" r:id="rId21"/>
    <p:sldId id="272" r:id="rId22"/>
    <p:sldId id="274" r:id="rId23"/>
    <p:sldId id="275" r:id="rId24"/>
    <p:sldId id="276" r:id="rId25"/>
    <p:sldId id="277" r:id="rId26"/>
    <p:sldId id="281" r:id="rId27"/>
    <p:sldId id="284" r:id="rId28"/>
    <p:sldId id="280" r:id="rId29"/>
    <p:sldId id="313" r:id="rId30"/>
    <p:sldId id="285" r:id="rId31"/>
    <p:sldId id="279"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5" r:id="rId60"/>
    <p:sldId id="314" r:id="rId61"/>
    <p:sldId id="318" r:id="rId62"/>
    <p:sldId id="319" r:id="rId63"/>
    <p:sldId id="320" r:id="rId64"/>
    <p:sldId id="316" r:id="rId65"/>
    <p:sldId id="321" r:id="rId66"/>
    <p:sldId id="322" r:id="rId67"/>
    <p:sldId id="323" r:id="rId68"/>
    <p:sldId id="324" r:id="rId69"/>
    <p:sldId id="325" r:id="rId70"/>
    <p:sldId id="326" r:id="rId71"/>
    <p:sldId id="327" r:id="rId72"/>
    <p:sldId id="328" r:id="rId73"/>
    <p:sldId id="329" r:id="rId74"/>
    <p:sldId id="330" r:id="rId75"/>
    <p:sldId id="331" r:id="rId76"/>
    <p:sldId id="317"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068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392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356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8254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10767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86061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6872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4340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786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6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796027F-7875-4030-9381-8BD8C4F21935}"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439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872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8321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113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44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391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822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10/31/2018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0691483"/>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karahisarokul@mynet.com" TargetMode="External"/><Relationship Id="rId2" Type="http://schemas.openxmlformats.org/officeDocument/2006/relationships/hyperlink" Target="mailto:seyhanisitmeengelliler@mynet.com" TargetMode="External"/><Relationship Id="rId1" Type="http://schemas.openxmlformats.org/officeDocument/2006/relationships/slideLayout" Target="../slideLayouts/slideLayout2.xml"/><Relationship Id="rId5" Type="http://schemas.openxmlformats.org/officeDocument/2006/relationships/hyperlink" Target="mailto:kemalyurtbilir@hotmail.com" TargetMode="External"/><Relationship Id="rId4" Type="http://schemas.openxmlformats.org/officeDocument/2006/relationships/hyperlink" Target="mailto:lokman.hekim@mynet.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duyum-okulu@hotmail.com" TargetMode="External"/><Relationship Id="rId2" Type="http://schemas.openxmlformats.org/officeDocument/2006/relationships/hyperlink" Target="mailto:yahyaozsoy@hotmail.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mebokul195@ttnet.net.tr" TargetMode="External"/><Relationship Id="rId2" Type="http://schemas.openxmlformats.org/officeDocument/2006/relationships/hyperlink" Target="mailto:215190@meb.gov.tr" TargetMode="External"/><Relationship Id="rId1" Type="http://schemas.openxmlformats.org/officeDocument/2006/relationships/slideLayout" Target="../slideLayouts/slideLayout2.xml"/><Relationship Id="rId4" Type="http://schemas.openxmlformats.org/officeDocument/2006/relationships/hyperlink" Target="mailto:adnantunca@ttnet.net.tr"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mebokul226@ttnet.net.tr" TargetMode="External"/><Relationship Id="rId2" Type="http://schemas.openxmlformats.org/officeDocument/2006/relationships/hyperlink" Target="mailto:ayesevi_lelo@eskisehirmem.gov.tr"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yeditepeisitmeengelliler.k12.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yunusemre-isitme@ttnet.net.tr" TargetMode="External"/><Relationship Id="rId2" Type="http://schemas.openxmlformats.org/officeDocument/2006/relationships/hyperlink" Target="mailto:veznecilerisitmeengelliler@yahoo.com" TargetMode="External"/><Relationship Id="rId1" Type="http://schemas.openxmlformats.org/officeDocument/2006/relationships/slideLayout" Target="../slideLayouts/slideLayout2.xml"/><Relationship Id="rId5" Type="http://schemas.openxmlformats.org/officeDocument/2006/relationships/hyperlink" Target="mailto:taktasio@ttnet.net.tr" TargetMode="External"/><Relationship Id="rId4" Type="http://schemas.openxmlformats.org/officeDocument/2006/relationships/hyperlink" Target="mailto:fatihisitmeeng@mynet.com"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mailto:hasankayaisitmeengelliler@hotmail.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koneviisitme@paknet.com.tr" TargetMode="External"/><Relationship Id="rId2" Type="http://schemas.openxmlformats.org/officeDocument/2006/relationships/hyperlink" Target="mailto:757374@meb.gov.t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isitmeengelliler@ttnet.net.tr" TargetMode="External"/><Relationship Id="rId2" Type="http://schemas.openxmlformats.org/officeDocument/2006/relationships/hyperlink" Target="mailto:kthisitmeengelliler@ttnet.net.tr" TargetMode="External"/><Relationship Id="rId1" Type="http://schemas.openxmlformats.org/officeDocument/2006/relationships/slideLayout" Target="../slideLayouts/slideLayout2.xml"/><Relationship Id="rId4" Type="http://schemas.openxmlformats.org/officeDocument/2006/relationships/hyperlink" Target="mailto:Sag%C4%B1rlar51@hotmail.co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mailto:isitmeengelliler@mynet.com" TargetMode="External"/><Relationship Id="rId2" Type="http://schemas.openxmlformats.org/officeDocument/2006/relationships/hyperlink" Target="mailto:caykentisen@mynet.com" TargetMode="External"/><Relationship Id="rId1" Type="http://schemas.openxmlformats.org/officeDocument/2006/relationships/slideLayout" Target="../slideLayouts/slideLayout2.xml"/><Relationship Id="rId4" Type="http://schemas.openxmlformats.org/officeDocument/2006/relationships/hyperlink" Target="mailto:sivasisitmeengelliler@mynet.com"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mailto:isitme67@hotmail.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a:t>İşitme Kayıpları</a:t>
            </a:r>
          </a:p>
        </p:txBody>
      </p:sp>
      <p:sp>
        <p:nvSpPr>
          <p:cNvPr id="3" name="Alt Başlık 2"/>
          <p:cNvSpPr>
            <a:spLocks noGrp="1"/>
          </p:cNvSpPr>
          <p:nvPr>
            <p:ph type="subTitle" idx="1"/>
          </p:nvPr>
        </p:nvSpPr>
        <p:spPr/>
        <p:txBody>
          <a:bodyPr/>
          <a:lstStyle/>
          <a:p>
            <a:r>
              <a:rPr lang="tr-TR" dirty="0"/>
              <a:t>Hacı </a:t>
            </a:r>
            <a:r>
              <a:rPr lang="tr-TR" dirty="0" err="1"/>
              <a:t>lütfiye</a:t>
            </a:r>
            <a:r>
              <a:rPr lang="tr-TR" dirty="0"/>
              <a:t> </a:t>
            </a:r>
            <a:r>
              <a:rPr lang="tr-TR" dirty="0" err="1"/>
              <a:t>şireci</a:t>
            </a:r>
            <a:r>
              <a:rPr lang="tr-TR" dirty="0"/>
              <a:t> rehberlik ve araştırma merkezi</a:t>
            </a:r>
          </a:p>
        </p:txBody>
      </p:sp>
    </p:spTree>
    <p:extLst>
      <p:ext uri="{BB962C8B-B14F-4D97-AF65-F5344CB8AC3E}">
        <p14:creationId xmlns:p14="http://schemas.microsoft.com/office/powerpoint/2010/main" val="35533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EC20E82-9D39-481B-8AE7-C3E47BE83D93}"/>
              </a:ext>
            </a:extLst>
          </p:cNvPr>
          <p:cNvSpPr>
            <a:spLocks noGrp="1"/>
          </p:cNvSpPr>
          <p:nvPr>
            <p:ph type="title"/>
          </p:nvPr>
        </p:nvSpPr>
        <p:spPr/>
        <p:txBody>
          <a:bodyPr/>
          <a:lstStyle/>
          <a:p>
            <a:r>
              <a:rPr lang="tr-TR" dirty="0"/>
              <a:t>Doğum öncesinde işitme kaybına neden olabilecek durumlar</a:t>
            </a:r>
          </a:p>
          <a:p>
            <a:endParaRPr lang="tr-TR" dirty="0"/>
          </a:p>
        </p:txBody>
      </p:sp>
      <p:sp>
        <p:nvSpPr>
          <p:cNvPr id="3" name="İçerik Yer Tutucusu 2">
            <a:extLst>
              <a:ext uri="{FF2B5EF4-FFF2-40B4-BE49-F238E27FC236}">
                <a16:creationId xmlns:a16="http://schemas.microsoft.com/office/drawing/2014/main" xmlns="" id="{07F4C0AF-20F0-4B87-8183-0A3F808BD22E}"/>
              </a:ext>
            </a:extLst>
          </p:cNvPr>
          <p:cNvSpPr>
            <a:spLocks noGrp="1"/>
          </p:cNvSpPr>
          <p:nvPr>
            <p:ph idx="1"/>
          </p:nvPr>
        </p:nvSpPr>
        <p:spPr/>
        <p:txBody>
          <a:bodyPr vert="horz" lIns="91440" tIns="45720" rIns="91440" bIns="45720" rtlCol="0" anchor="t">
            <a:normAutofit/>
          </a:bodyPr>
          <a:lstStyle/>
          <a:p>
            <a:r>
              <a:rPr lang="tr-TR" dirty="0"/>
              <a:t>Annenin hamilelik döneminde zararlı maddeler (sigara, alkol, uyuşturucu) ve ağır ilaçlar kullanması</a:t>
            </a:r>
          </a:p>
          <a:p>
            <a:r>
              <a:rPr lang="tr-TR" dirty="0"/>
              <a:t>Ailede işitme engelli bireyin bulunması ve genetik (kalıtım) yolla çocuğa geçmesi </a:t>
            </a:r>
            <a:r>
              <a:rPr lang="tr-TR" i="1" dirty="0"/>
              <a:t>(akraba evlilikleri bu riski arttırmaktadır.)</a:t>
            </a:r>
            <a:endParaRPr lang="tr-TR" dirty="0"/>
          </a:p>
          <a:p>
            <a:r>
              <a:rPr lang="tr-TR" dirty="0"/>
              <a:t>Bebeğin kulağının bölümlerinden herhangi birinin gelişmemiş olması</a:t>
            </a:r>
          </a:p>
          <a:p>
            <a:r>
              <a:rPr lang="tr-TR" dirty="0"/>
              <a:t>Annenin hamilelik esnasında ağır hastalıklar geçirmesi</a:t>
            </a:r>
          </a:p>
          <a:p>
            <a:endParaRPr lang="tr-TR" dirty="0"/>
          </a:p>
        </p:txBody>
      </p:sp>
    </p:spTree>
    <p:extLst>
      <p:ext uri="{BB962C8B-B14F-4D97-AF65-F5344CB8AC3E}">
        <p14:creationId xmlns:p14="http://schemas.microsoft.com/office/powerpoint/2010/main" val="422527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A10609-D504-472C-905D-C87FAE1786E6}"/>
              </a:ext>
            </a:extLst>
          </p:cNvPr>
          <p:cNvSpPr>
            <a:spLocks noGrp="1"/>
          </p:cNvSpPr>
          <p:nvPr>
            <p:ph type="title"/>
          </p:nvPr>
        </p:nvSpPr>
        <p:spPr/>
        <p:txBody>
          <a:bodyPr/>
          <a:lstStyle/>
          <a:p>
            <a:pPr algn="just"/>
            <a:r>
              <a:rPr lang="tr-TR" dirty="0"/>
              <a:t>Doğum sırasında işitme kaybına neden olabilecek durumlar</a:t>
            </a:r>
          </a:p>
        </p:txBody>
      </p:sp>
      <p:sp>
        <p:nvSpPr>
          <p:cNvPr id="3" name="İçerik Yer Tutucusu 2">
            <a:extLst>
              <a:ext uri="{FF2B5EF4-FFF2-40B4-BE49-F238E27FC236}">
                <a16:creationId xmlns:a16="http://schemas.microsoft.com/office/drawing/2014/main" xmlns="" id="{30499F5F-F8C3-4CA8-8700-25034669A150}"/>
              </a:ext>
            </a:extLst>
          </p:cNvPr>
          <p:cNvSpPr>
            <a:spLocks noGrp="1"/>
          </p:cNvSpPr>
          <p:nvPr>
            <p:ph idx="1"/>
          </p:nvPr>
        </p:nvSpPr>
        <p:spPr/>
        <p:txBody>
          <a:bodyPr vert="horz" lIns="91440" tIns="45720" rIns="91440" bIns="45720" rtlCol="0" anchor="t">
            <a:normAutofit/>
          </a:bodyPr>
          <a:lstStyle/>
          <a:p>
            <a:r>
              <a:rPr lang="tr-TR" dirty="0"/>
              <a:t>Bebeğin oksijensiz kalması</a:t>
            </a:r>
          </a:p>
          <a:p>
            <a:r>
              <a:rPr lang="tr-TR" dirty="0"/>
              <a:t>Bebeğin düşürülmesi</a:t>
            </a:r>
          </a:p>
          <a:p>
            <a:r>
              <a:rPr lang="tr-TR" dirty="0" err="1"/>
              <a:t>Yenidoğan</a:t>
            </a:r>
            <a:r>
              <a:rPr lang="tr-TR" dirty="0"/>
              <a:t> sarılığı</a:t>
            </a:r>
          </a:p>
          <a:p>
            <a:endParaRPr lang="tr-TR" dirty="0"/>
          </a:p>
        </p:txBody>
      </p:sp>
    </p:spTree>
    <p:extLst>
      <p:ext uri="{BB962C8B-B14F-4D97-AF65-F5344CB8AC3E}">
        <p14:creationId xmlns:p14="http://schemas.microsoft.com/office/powerpoint/2010/main" val="241545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3ACE5F3-637F-42AC-A7C9-37CEAB87FBDD}"/>
              </a:ext>
            </a:extLst>
          </p:cNvPr>
          <p:cNvSpPr>
            <a:spLocks noGrp="1"/>
          </p:cNvSpPr>
          <p:nvPr>
            <p:ph type="title"/>
          </p:nvPr>
        </p:nvSpPr>
        <p:spPr/>
        <p:txBody>
          <a:bodyPr/>
          <a:lstStyle/>
          <a:p>
            <a:pPr algn="just"/>
            <a:r>
              <a:rPr lang="tr-TR" dirty="0"/>
              <a:t>Doğum sonrasında işitme kaybına neden olabilecek durumlar</a:t>
            </a:r>
          </a:p>
        </p:txBody>
      </p:sp>
      <p:sp>
        <p:nvSpPr>
          <p:cNvPr id="3" name="İçerik Yer Tutucusu 2">
            <a:extLst>
              <a:ext uri="{FF2B5EF4-FFF2-40B4-BE49-F238E27FC236}">
                <a16:creationId xmlns:a16="http://schemas.microsoft.com/office/drawing/2014/main" xmlns="" id="{E461630B-B0F2-4324-9DB7-8047B8419547}"/>
              </a:ext>
            </a:extLst>
          </p:cNvPr>
          <p:cNvSpPr>
            <a:spLocks noGrp="1"/>
          </p:cNvSpPr>
          <p:nvPr>
            <p:ph idx="1"/>
          </p:nvPr>
        </p:nvSpPr>
        <p:spPr/>
        <p:txBody>
          <a:bodyPr vert="horz" lIns="91440" tIns="45720" rIns="91440" bIns="45720" rtlCol="0" anchor="t">
            <a:normAutofit/>
          </a:bodyPr>
          <a:lstStyle/>
          <a:p>
            <a:r>
              <a:rPr lang="tr-TR" dirty="0"/>
              <a:t>Kulak zarının zarar görmesi</a:t>
            </a:r>
          </a:p>
          <a:p>
            <a:r>
              <a:rPr lang="tr-TR" dirty="0"/>
              <a:t>Sıklıkla yaşanan orta kulak iltihabı</a:t>
            </a:r>
          </a:p>
          <a:p>
            <a:r>
              <a:rPr lang="tr-TR" dirty="0"/>
              <a:t>Orta kulaktaki kemikçiklerin kireçlenmesi</a:t>
            </a:r>
          </a:p>
          <a:p>
            <a:r>
              <a:rPr lang="tr-TR" dirty="0"/>
              <a:t>Uzun süre çok yüksek sese maruz kalınması</a:t>
            </a:r>
          </a:p>
          <a:p>
            <a:r>
              <a:rPr lang="tr-TR" dirty="0"/>
              <a:t>Menenjit gibi ateşli hastalıklar geçirilmesi</a:t>
            </a:r>
          </a:p>
          <a:p>
            <a:r>
              <a:rPr lang="tr-TR" dirty="0"/>
              <a:t>Geçirilen kafa travmaları</a:t>
            </a:r>
          </a:p>
          <a:p>
            <a:r>
              <a:rPr lang="tr-TR" dirty="0"/>
              <a:t>Bireyin geçirdiği çeşitli alerjik reaksiyonlar</a:t>
            </a:r>
          </a:p>
          <a:p>
            <a:endParaRPr lang="tr-TR" dirty="0"/>
          </a:p>
        </p:txBody>
      </p:sp>
    </p:spTree>
    <p:extLst>
      <p:ext uri="{BB962C8B-B14F-4D97-AF65-F5344CB8AC3E}">
        <p14:creationId xmlns:p14="http://schemas.microsoft.com/office/powerpoint/2010/main" val="293072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E43C869-8566-4489-9E9C-7A223E00A929}"/>
              </a:ext>
            </a:extLst>
          </p:cNvPr>
          <p:cNvSpPr>
            <a:spLocks noGrp="1"/>
          </p:cNvSpPr>
          <p:nvPr>
            <p:ph type="title"/>
          </p:nvPr>
        </p:nvSpPr>
        <p:spPr/>
        <p:txBody>
          <a:bodyPr/>
          <a:lstStyle/>
          <a:p>
            <a:pPr algn="just"/>
            <a:r>
              <a:rPr lang="tr-TR" dirty="0"/>
              <a:t>İşitme kaybı çeşitleri nelerdir?</a:t>
            </a:r>
          </a:p>
        </p:txBody>
      </p:sp>
      <p:sp>
        <p:nvSpPr>
          <p:cNvPr id="3" name="İçerik Yer Tutucusu 2">
            <a:extLst>
              <a:ext uri="{FF2B5EF4-FFF2-40B4-BE49-F238E27FC236}">
                <a16:creationId xmlns:a16="http://schemas.microsoft.com/office/drawing/2014/main" xmlns="" id="{B2D4BDC1-6463-4A9D-A3F2-79FB48E60E4E}"/>
              </a:ext>
            </a:extLst>
          </p:cNvPr>
          <p:cNvSpPr>
            <a:spLocks noGrp="1"/>
          </p:cNvSpPr>
          <p:nvPr>
            <p:ph idx="1"/>
          </p:nvPr>
        </p:nvSpPr>
        <p:spPr/>
        <p:txBody>
          <a:bodyPr vert="horz" lIns="91440" tIns="45720" rIns="91440" bIns="45720" rtlCol="0" anchor="t">
            <a:normAutofit/>
          </a:bodyPr>
          <a:lstStyle/>
          <a:p>
            <a:r>
              <a:rPr lang="tr-TR" dirty="0"/>
              <a:t>İletim tipi işitme kaybı</a:t>
            </a:r>
          </a:p>
          <a:p>
            <a:r>
              <a:rPr lang="tr-TR" dirty="0" err="1"/>
              <a:t>Sensörinöral</a:t>
            </a:r>
            <a:r>
              <a:rPr lang="tr-TR" dirty="0"/>
              <a:t> (sinirsel) tip işitme kaybı</a:t>
            </a:r>
          </a:p>
          <a:p>
            <a:r>
              <a:rPr lang="tr-TR" err="1"/>
              <a:t>Mikst</a:t>
            </a:r>
            <a:r>
              <a:rPr lang="tr-TR" dirty="0"/>
              <a:t> (karışık) tip işitme kaybı</a:t>
            </a:r>
          </a:p>
          <a:p>
            <a:r>
              <a:rPr lang="tr-TR" dirty="0"/>
              <a:t>Merkezi tip işitme kaybı</a:t>
            </a:r>
          </a:p>
        </p:txBody>
      </p:sp>
    </p:spTree>
    <p:extLst>
      <p:ext uri="{BB962C8B-B14F-4D97-AF65-F5344CB8AC3E}">
        <p14:creationId xmlns:p14="http://schemas.microsoft.com/office/powerpoint/2010/main" val="195963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0FC1626-2E23-48A5-AB26-67CE6489C6D7}"/>
              </a:ext>
            </a:extLst>
          </p:cNvPr>
          <p:cNvSpPr>
            <a:spLocks noGrp="1"/>
          </p:cNvSpPr>
          <p:nvPr>
            <p:ph type="title"/>
          </p:nvPr>
        </p:nvSpPr>
        <p:spPr/>
        <p:txBody>
          <a:bodyPr/>
          <a:lstStyle/>
          <a:p>
            <a:r>
              <a:rPr lang="tr-TR" dirty="0"/>
              <a:t>İletim tipi işitme kaybı nedir?</a:t>
            </a:r>
          </a:p>
        </p:txBody>
      </p:sp>
      <p:sp>
        <p:nvSpPr>
          <p:cNvPr id="3" name="İçerik Yer Tutucusu 2">
            <a:extLst>
              <a:ext uri="{FF2B5EF4-FFF2-40B4-BE49-F238E27FC236}">
                <a16:creationId xmlns:a16="http://schemas.microsoft.com/office/drawing/2014/main" xmlns="" id="{F95E9C6A-2FD5-4BE2-B283-85BAA9A04F1C}"/>
              </a:ext>
            </a:extLst>
          </p:cNvPr>
          <p:cNvSpPr>
            <a:spLocks noGrp="1"/>
          </p:cNvSpPr>
          <p:nvPr>
            <p:ph idx="1"/>
          </p:nvPr>
        </p:nvSpPr>
        <p:spPr/>
        <p:txBody>
          <a:bodyPr vert="horz" lIns="91440" tIns="45720" rIns="91440" bIns="45720" rtlCol="0" anchor="t">
            <a:normAutofit/>
          </a:bodyPr>
          <a:lstStyle/>
          <a:p>
            <a:r>
              <a:rPr lang="tr-TR" dirty="0"/>
              <a:t>Dış kulak ve orta kulaktaki hasarlardan kaynaklanan işitme kaybı tipidir. Tıbbi müdahale ile tedavi edilemeyen durumlarda uygun cihaz kullanımı önerilir.</a:t>
            </a:r>
          </a:p>
        </p:txBody>
      </p:sp>
    </p:spTree>
    <p:extLst>
      <p:ext uri="{BB962C8B-B14F-4D97-AF65-F5344CB8AC3E}">
        <p14:creationId xmlns:p14="http://schemas.microsoft.com/office/powerpoint/2010/main" val="321545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95DD8FA-D0BF-488D-8A25-197CAF22DB34}"/>
              </a:ext>
            </a:extLst>
          </p:cNvPr>
          <p:cNvSpPr>
            <a:spLocks noGrp="1"/>
          </p:cNvSpPr>
          <p:nvPr>
            <p:ph type="title"/>
          </p:nvPr>
        </p:nvSpPr>
        <p:spPr/>
        <p:txBody>
          <a:bodyPr/>
          <a:lstStyle/>
          <a:p>
            <a:pPr algn="just"/>
            <a:r>
              <a:rPr lang="tr-TR" dirty="0" err="1"/>
              <a:t>Sensörinöral</a:t>
            </a:r>
            <a:r>
              <a:rPr lang="tr-TR" dirty="0"/>
              <a:t> (sinirsel) tip işitme kaybı nedir?</a:t>
            </a:r>
          </a:p>
        </p:txBody>
      </p:sp>
      <p:sp>
        <p:nvSpPr>
          <p:cNvPr id="3" name="İçerik Yer Tutucusu 2">
            <a:extLst>
              <a:ext uri="{FF2B5EF4-FFF2-40B4-BE49-F238E27FC236}">
                <a16:creationId xmlns:a16="http://schemas.microsoft.com/office/drawing/2014/main" xmlns="" id="{CB22C33F-D160-48FC-8A00-EAA3687E51B3}"/>
              </a:ext>
            </a:extLst>
          </p:cNvPr>
          <p:cNvSpPr>
            <a:spLocks noGrp="1"/>
          </p:cNvSpPr>
          <p:nvPr>
            <p:ph idx="1"/>
          </p:nvPr>
        </p:nvSpPr>
        <p:spPr/>
        <p:txBody>
          <a:bodyPr vert="horz" lIns="91440" tIns="45720" rIns="91440" bIns="45720" rtlCol="0" anchor="t">
            <a:normAutofit/>
          </a:bodyPr>
          <a:lstStyle/>
          <a:p>
            <a:r>
              <a:rPr lang="tr-TR" dirty="0"/>
              <a:t>İç kulakta bulunan hasarlardan kaynaklanan işitme kaybıdır. </a:t>
            </a:r>
            <a:r>
              <a:rPr lang="tr-TR" dirty="0" err="1"/>
              <a:t>Sensörinöral</a:t>
            </a:r>
            <a:r>
              <a:rPr lang="tr-TR" dirty="0"/>
              <a:t> işitme kaybının çoğunlukla tedavisi yoktur. Uygun cihazlarla işitme kalıntısından faydalanılabilir.</a:t>
            </a:r>
          </a:p>
        </p:txBody>
      </p:sp>
    </p:spTree>
    <p:extLst>
      <p:ext uri="{BB962C8B-B14F-4D97-AF65-F5344CB8AC3E}">
        <p14:creationId xmlns:p14="http://schemas.microsoft.com/office/powerpoint/2010/main" val="147662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BB7389A-B6D1-46EF-B0BB-9837046AB760}"/>
              </a:ext>
            </a:extLst>
          </p:cNvPr>
          <p:cNvSpPr>
            <a:spLocks noGrp="1"/>
          </p:cNvSpPr>
          <p:nvPr>
            <p:ph type="title"/>
          </p:nvPr>
        </p:nvSpPr>
        <p:spPr/>
        <p:txBody>
          <a:bodyPr/>
          <a:lstStyle/>
          <a:p>
            <a:pPr algn="just"/>
            <a:r>
              <a:rPr lang="tr-TR" dirty="0" err="1"/>
              <a:t>Mikst</a:t>
            </a:r>
            <a:r>
              <a:rPr lang="tr-TR" dirty="0"/>
              <a:t> (karışık) tip işitme kaybı nedir?</a:t>
            </a:r>
          </a:p>
        </p:txBody>
      </p:sp>
      <p:sp>
        <p:nvSpPr>
          <p:cNvPr id="3" name="İçerik Yer Tutucusu 2">
            <a:extLst>
              <a:ext uri="{FF2B5EF4-FFF2-40B4-BE49-F238E27FC236}">
                <a16:creationId xmlns:a16="http://schemas.microsoft.com/office/drawing/2014/main" xmlns="" id="{EFA91DA1-054B-4D55-A809-107F331A44DE}"/>
              </a:ext>
            </a:extLst>
          </p:cNvPr>
          <p:cNvSpPr>
            <a:spLocks noGrp="1"/>
          </p:cNvSpPr>
          <p:nvPr>
            <p:ph idx="1"/>
          </p:nvPr>
        </p:nvSpPr>
        <p:spPr/>
        <p:txBody>
          <a:bodyPr vert="horz" lIns="91440" tIns="45720" rIns="91440" bIns="45720" rtlCol="0" anchor="t">
            <a:normAutofit/>
          </a:bodyPr>
          <a:lstStyle/>
          <a:p>
            <a:r>
              <a:rPr lang="tr-TR" dirty="0"/>
              <a:t>Hem iç kulakta hem de dış ve orta kulaktaki hasarların neden olduğu işitme kaybı tipidir. Çoğunlukla tedaviye cevap vermezler. Canlı kalan alandan en kaliteli şekilde faydalanabileceği cihazlar önerilir.</a:t>
            </a:r>
          </a:p>
        </p:txBody>
      </p:sp>
    </p:spTree>
    <p:extLst>
      <p:ext uri="{BB962C8B-B14F-4D97-AF65-F5344CB8AC3E}">
        <p14:creationId xmlns:p14="http://schemas.microsoft.com/office/powerpoint/2010/main" val="81462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E4B500-1CD8-4489-9F0E-2308DB434B35}"/>
              </a:ext>
            </a:extLst>
          </p:cNvPr>
          <p:cNvSpPr>
            <a:spLocks noGrp="1"/>
          </p:cNvSpPr>
          <p:nvPr>
            <p:ph type="title"/>
          </p:nvPr>
        </p:nvSpPr>
        <p:spPr/>
        <p:txBody>
          <a:bodyPr/>
          <a:lstStyle/>
          <a:p>
            <a:pPr algn="just"/>
            <a:r>
              <a:rPr lang="tr-TR" dirty="0"/>
              <a:t>Merkezi tip işitme kaybı nedir?</a:t>
            </a:r>
          </a:p>
        </p:txBody>
      </p:sp>
      <p:sp>
        <p:nvSpPr>
          <p:cNvPr id="3" name="İçerik Yer Tutucusu 2">
            <a:extLst>
              <a:ext uri="{FF2B5EF4-FFF2-40B4-BE49-F238E27FC236}">
                <a16:creationId xmlns:a16="http://schemas.microsoft.com/office/drawing/2014/main" xmlns="" id="{2E694D34-E750-4686-B8F0-5DE99361FE11}"/>
              </a:ext>
            </a:extLst>
          </p:cNvPr>
          <p:cNvSpPr>
            <a:spLocks noGrp="1"/>
          </p:cNvSpPr>
          <p:nvPr>
            <p:ph idx="1"/>
          </p:nvPr>
        </p:nvSpPr>
        <p:spPr/>
        <p:txBody>
          <a:bodyPr vert="horz" lIns="91440" tIns="45720" rIns="91440" bIns="45720" rtlCol="0" anchor="t">
            <a:normAutofit/>
          </a:bodyPr>
          <a:lstStyle/>
          <a:p>
            <a:r>
              <a:rPr lang="tr-TR" dirty="0"/>
              <a:t>Beynin işitme merkezinde bulunan hasarın yol açtığı işitme kaybıdır. Merkezi tip işitme kaybının tedavisi pek mümkün değildir.</a:t>
            </a:r>
          </a:p>
        </p:txBody>
      </p:sp>
    </p:spTree>
    <p:extLst>
      <p:ext uri="{BB962C8B-B14F-4D97-AF65-F5344CB8AC3E}">
        <p14:creationId xmlns:p14="http://schemas.microsoft.com/office/powerpoint/2010/main" val="345430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6B99F99-E483-49F6-80C4-F479175BA74A}"/>
              </a:ext>
            </a:extLst>
          </p:cNvPr>
          <p:cNvSpPr>
            <a:spLocks noGrp="1"/>
          </p:cNvSpPr>
          <p:nvPr>
            <p:ph type="title"/>
          </p:nvPr>
        </p:nvSpPr>
        <p:spPr/>
        <p:txBody>
          <a:bodyPr/>
          <a:lstStyle/>
          <a:p>
            <a:r>
              <a:rPr lang="tr-TR" dirty="0"/>
              <a:t>Çocuklarda işitme kaybının belirtileri nelerdir?</a:t>
            </a:r>
          </a:p>
        </p:txBody>
      </p:sp>
      <p:sp>
        <p:nvSpPr>
          <p:cNvPr id="3" name="İçerik Yer Tutucusu 2">
            <a:extLst>
              <a:ext uri="{FF2B5EF4-FFF2-40B4-BE49-F238E27FC236}">
                <a16:creationId xmlns:a16="http://schemas.microsoft.com/office/drawing/2014/main" xmlns="" id="{E3585D5B-41B6-42D4-B7CE-01D548F8EED9}"/>
              </a:ext>
            </a:extLst>
          </p:cNvPr>
          <p:cNvSpPr>
            <a:spLocks noGrp="1"/>
          </p:cNvSpPr>
          <p:nvPr>
            <p:ph idx="1"/>
          </p:nvPr>
        </p:nvSpPr>
        <p:spPr/>
        <p:txBody>
          <a:bodyPr vert="horz" lIns="91440" tIns="45720" rIns="91440" bIns="45720" rtlCol="0" anchor="t">
            <a:normAutofit fontScale="85000" lnSpcReduction="20000"/>
          </a:bodyPr>
          <a:lstStyle/>
          <a:p>
            <a:r>
              <a:rPr lang="tr-TR" dirty="0"/>
              <a:t>Sık tekrarlanan kulak ağrıları</a:t>
            </a:r>
          </a:p>
          <a:p>
            <a:pPr algn="just"/>
            <a:r>
              <a:rPr lang="tr-TR" dirty="0"/>
              <a:t>Sıkça yaşanan kulak enfeksiyonları</a:t>
            </a:r>
          </a:p>
          <a:p>
            <a:pPr algn="just"/>
            <a:r>
              <a:rPr lang="tr-TR" dirty="0"/>
              <a:t>Belli sesleri duymada ve sesin yönünü tayin etmede (lokalizasyon) güçlük çekmesi</a:t>
            </a:r>
          </a:p>
          <a:p>
            <a:pPr algn="just"/>
            <a:r>
              <a:rPr lang="tr-TR" dirty="0"/>
              <a:t>Sözel yönergeleri yerine getirmede problemler yaşaması</a:t>
            </a:r>
          </a:p>
          <a:p>
            <a:pPr algn="just"/>
            <a:r>
              <a:rPr lang="tr-TR" dirty="0"/>
              <a:t>Yüksek şiddetteki seslere tepki vermesi</a:t>
            </a:r>
          </a:p>
          <a:p>
            <a:pPr algn="just"/>
            <a:r>
              <a:rPr lang="tr-TR" dirty="0"/>
              <a:t>Gürültülü ortamlarda konuşanı anlamada güçlük yaşaması</a:t>
            </a:r>
          </a:p>
          <a:p>
            <a:pPr algn="just"/>
            <a:r>
              <a:rPr lang="tr-TR" dirty="0"/>
              <a:t>Televizyon, radyo vb. yüksek sesle ve yakından dinlemesi</a:t>
            </a:r>
          </a:p>
          <a:p>
            <a:pPr algn="just"/>
            <a:r>
              <a:rPr lang="tr-TR" dirty="0"/>
              <a:t>Dil konuşma gelişiminin yaşıtlarından geri seyretmesi</a:t>
            </a:r>
          </a:p>
          <a:p>
            <a:pPr algn="just"/>
            <a:r>
              <a:rPr lang="tr-TR" dirty="0"/>
              <a:t>Konuşmanın çok yüksek ya da düşük şiddetli olması</a:t>
            </a:r>
          </a:p>
          <a:p>
            <a:pPr algn="just"/>
            <a:r>
              <a:rPr lang="tr-TR" dirty="0"/>
              <a:t>Monoton konuşması</a:t>
            </a:r>
          </a:p>
          <a:p>
            <a:pPr algn="just"/>
            <a:r>
              <a:rPr lang="tr-TR" dirty="0"/>
              <a:t>Konuşurken bazı seslerin atlanması</a:t>
            </a:r>
          </a:p>
          <a:p>
            <a:pPr algn="just"/>
            <a:r>
              <a:rPr lang="tr-TR" dirty="0"/>
              <a:t>Kısa süreli dikkat ve zayıf kelime hafızası</a:t>
            </a:r>
          </a:p>
          <a:p>
            <a:pPr algn="just"/>
            <a:endParaRPr lang="tr-TR" dirty="0"/>
          </a:p>
          <a:p>
            <a:endParaRPr lang="tr-TR" dirty="0"/>
          </a:p>
        </p:txBody>
      </p:sp>
    </p:spTree>
    <p:extLst>
      <p:ext uri="{BB962C8B-B14F-4D97-AF65-F5344CB8AC3E}">
        <p14:creationId xmlns:p14="http://schemas.microsoft.com/office/powerpoint/2010/main" val="42739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4237359-220A-4C1D-A9DA-0C38D2FC7167}"/>
              </a:ext>
            </a:extLst>
          </p:cNvPr>
          <p:cNvSpPr>
            <a:spLocks noGrp="1"/>
          </p:cNvSpPr>
          <p:nvPr>
            <p:ph type="title"/>
          </p:nvPr>
        </p:nvSpPr>
        <p:spPr/>
        <p:txBody>
          <a:bodyPr/>
          <a:lstStyle/>
          <a:p>
            <a:r>
              <a:rPr lang="tr-TR" dirty="0"/>
              <a:t>İşitme Kaybının Teşhisi</a:t>
            </a:r>
          </a:p>
        </p:txBody>
      </p:sp>
      <p:sp>
        <p:nvSpPr>
          <p:cNvPr id="3" name="Metin Yer Tutucusu 2">
            <a:extLst>
              <a:ext uri="{FF2B5EF4-FFF2-40B4-BE49-F238E27FC236}">
                <a16:creationId xmlns:a16="http://schemas.microsoft.com/office/drawing/2014/main" xmlns="" id="{DAF9D28F-6B6F-402B-9D69-13B71F935D28}"/>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283824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adam, kişi, iç mekan içeren bir resim&#10;&#10;Çok yüksek güvenilirlikle oluşturulmuş açıklama">
            <a:extLst>
              <a:ext uri="{FF2B5EF4-FFF2-40B4-BE49-F238E27FC236}">
                <a16:creationId xmlns:a16="http://schemas.microsoft.com/office/drawing/2014/main" xmlns="" id="{D63185C4-BCAC-4A61-BFF4-2C46FF47865F}"/>
              </a:ext>
            </a:extLst>
          </p:cNvPr>
          <p:cNvPicPr>
            <a:picLocks noChangeAspect="1"/>
          </p:cNvPicPr>
          <p:nvPr/>
        </p:nvPicPr>
        <p:blipFill>
          <a:blip r:embed="rId2"/>
          <a:stretch>
            <a:fillRect/>
          </a:stretch>
        </p:blipFill>
        <p:spPr>
          <a:xfrm>
            <a:off x="-2583" y="-4009"/>
            <a:ext cx="12197165" cy="6827272"/>
          </a:xfrm>
          <a:prstGeom prst="rect">
            <a:avLst/>
          </a:prstGeom>
        </p:spPr>
      </p:pic>
    </p:spTree>
    <p:extLst>
      <p:ext uri="{BB962C8B-B14F-4D97-AF65-F5344CB8AC3E}">
        <p14:creationId xmlns:p14="http://schemas.microsoft.com/office/powerpoint/2010/main" val="267349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iç mekan, hastane odası içeren bir resim&#10;&#10;Çok yüksek güvenilirlikle oluşturulmuş açıklama">
            <a:extLst>
              <a:ext uri="{FF2B5EF4-FFF2-40B4-BE49-F238E27FC236}">
                <a16:creationId xmlns:a16="http://schemas.microsoft.com/office/drawing/2014/main" xmlns="" id="{336D7E17-CB61-49D3-8226-41F63B7000ED}"/>
              </a:ext>
            </a:extLst>
          </p:cNvPr>
          <p:cNvPicPr>
            <a:picLocks noChangeAspect="1"/>
          </p:cNvPicPr>
          <p:nvPr/>
        </p:nvPicPr>
        <p:blipFill>
          <a:blip r:embed="rId2"/>
          <a:stretch>
            <a:fillRect/>
          </a:stretch>
        </p:blipFill>
        <p:spPr>
          <a:xfrm>
            <a:off x="67733" y="108461"/>
            <a:ext cx="12056533" cy="6669299"/>
          </a:xfrm>
          <a:prstGeom prst="rect">
            <a:avLst/>
          </a:prstGeom>
        </p:spPr>
      </p:pic>
    </p:spTree>
    <p:extLst>
      <p:ext uri="{BB962C8B-B14F-4D97-AF65-F5344CB8AC3E}">
        <p14:creationId xmlns:p14="http://schemas.microsoft.com/office/powerpoint/2010/main" val="192903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7DAF056-27FB-48EF-8FEA-176473599528}"/>
              </a:ext>
            </a:extLst>
          </p:cNvPr>
          <p:cNvSpPr>
            <a:spLocks noGrp="1"/>
          </p:cNvSpPr>
          <p:nvPr>
            <p:ph type="title"/>
          </p:nvPr>
        </p:nvSpPr>
        <p:spPr/>
        <p:txBody>
          <a:bodyPr/>
          <a:lstStyle/>
          <a:p>
            <a:r>
              <a:rPr lang="tr-TR" dirty="0"/>
              <a:t>ABR ile Değerlendirme</a:t>
            </a:r>
          </a:p>
        </p:txBody>
      </p:sp>
      <p:sp>
        <p:nvSpPr>
          <p:cNvPr id="3" name="İçerik Yer Tutucusu 2">
            <a:extLst>
              <a:ext uri="{FF2B5EF4-FFF2-40B4-BE49-F238E27FC236}">
                <a16:creationId xmlns:a16="http://schemas.microsoft.com/office/drawing/2014/main" xmlns="" id="{4FBAD5C2-C78B-4A18-B7FB-EFB8CC8AE436}"/>
              </a:ext>
            </a:extLst>
          </p:cNvPr>
          <p:cNvSpPr>
            <a:spLocks noGrp="1"/>
          </p:cNvSpPr>
          <p:nvPr>
            <p:ph idx="1"/>
          </p:nvPr>
        </p:nvSpPr>
        <p:spPr/>
        <p:txBody>
          <a:bodyPr vert="horz" lIns="91440" tIns="45720" rIns="91440" bIns="45720" rtlCol="0" anchor="t">
            <a:normAutofit/>
          </a:bodyPr>
          <a:lstStyle/>
          <a:p>
            <a:r>
              <a:rPr lang="tr-TR" dirty="0"/>
              <a:t>Test sırasında bebeğin uyuması tercih edilmektedir. 6 aydan küçük bebeklerde uyutma için ilaç kullanılmaz. 6 aydan büyük bebeklerin uyutulması için doktoruna danışılmalıdır.</a:t>
            </a:r>
          </a:p>
          <a:p>
            <a:r>
              <a:rPr lang="tr-TR" dirty="0"/>
              <a:t>Önce elektrotların yerleştirileceği deri temizlenir. Elektrot yerleştirilen bölgeler iki kulak arkası ve alındır.</a:t>
            </a:r>
          </a:p>
          <a:p>
            <a:r>
              <a:rPr lang="tr-TR" dirty="0"/>
              <a:t>Kulaklık yardımıyla kulaklara ses verilir.</a:t>
            </a:r>
          </a:p>
          <a:p>
            <a:r>
              <a:rPr lang="tr-TR" dirty="0"/>
              <a:t>Bilgisayar yardımıyla verilen sese sinirin cevabı kaydedilir. Elde edilen kayıtlar uzman </a:t>
            </a:r>
            <a:r>
              <a:rPr lang="tr-TR" dirty="0" err="1"/>
              <a:t>odyolog</a:t>
            </a:r>
            <a:r>
              <a:rPr lang="tr-TR" dirty="0"/>
              <a:t> tarafından değerlendirilir.</a:t>
            </a:r>
          </a:p>
        </p:txBody>
      </p:sp>
    </p:spTree>
    <p:extLst>
      <p:ext uri="{BB962C8B-B14F-4D97-AF65-F5344CB8AC3E}">
        <p14:creationId xmlns:p14="http://schemas.microsoft.com/office/powerpoint/2010/main" val="220405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A34ED62-EFFB-4EAD-B840-18A5C745B6E2}"/>
              </a:ext>
            </a:extLst>
          </p:cNvPr>
          <p:cNvSpPr>
            <a:spLocks noGrp="1"/>
          </p:cNvSpPr>
          <p:nvPr>
            <p:ph type="title"/>
          </p:nvPr>
        </p:nvSpPr>
        <p:spPr/>
        <p:txBody>
          <a:bodyPr/>
          <a:lstStyle/>
          <a:p>
            <a:r>
              <a:rPr lang="tr-TR" dirty="0" err="1"/>
              <a:t>İmpedansmetrik</a:t>
            </a:r>
            <a:r>
              <a:rPr lang="tr-TR" dirty="0"/>
              <a:t> Değerlendirme</a:t>
            </a:r>
          </a:p>
        </p:txBody>
      </p:sp>
      <p:sp>
        <p:nvSpPr>
          <p:cNvPr id="3" name="İçerik Yer Tutucusu 2">
            <a:extLst>
              <a:ext uri="{FF2B5EF4-FFF2-40B4-BE49-F238E27FC236}">
                <a16:creationId xmlns:a16="http://schemas.microsoft.com/office/drawing/2014/main" xmlns="" id="{52A82A3A-D395-430C-89BB-0B9D1D996D1A}"/>
              </a:ext>
            </a:extLst>
          </p:cNvPr>
          <p:cNvSpPr>
            <a:spLocks noGrp="1"/>
          </p:cNvSpPr>
          <p:nvPr>
            <p:ph idx="1"/>
          </p:nvPr>
        </p:nvSpPr>
        <p:spPr/>
        <p:txBody>
          <a:bodyPr vert="horz" lIns="91440" tIns="45720" rIns="91440" bIns="45720" rtlCol="0" anchor="t">
            <a:normAutofit/>
          </a:bodyPr>
          <a:lstStyle/>
          <a:p>
            <a:r>
              <a:rPr lang="tr-TR" dirty="0"/>
              <a:t>Orta kulak fonksiyonunun değerlendirildiği test yöntemidir;</a:t>
            </a:r>
          </a:p>
          <a:p>
            <a:r>
              <a:rPr lang="tr-TR" dirty="0"/>
              <a:t>Çocuğun kulağına plastik kulak tıkacı yerleştirilir.</a:t>
            </a:r>
          </a:p>
          <a:p>
            <a:r>
              <a:rPr lang="tr-TR" dirty="0" err="1"/>
              <a:t>İmpedansmetre</a:t>
            </a:r>
            <a:r>
              <a:rPr lang="tr-TR" dirty="0"/>
              <a:t> ile kulağa pompalanan basıncın değişim grafiği alınır.</a:t>
            </a:r>
          </a:p>
          <a:p>
            <a:r>
              <a:rPr lang="tr-TR" dirty="0"/>
              <a:t>Bu grafiğe bakılarak orta kulak ve kulak zarının durumunu değerlendirilir.</a:t>
            </a:r>
          </a:p>
          <a:p>
            <a:pPr marL="0" indent="0">
              <a:buNone/>
            </a:pPr>
            <a:endParaRPr lang="tr-TR" dirty="0"/>
          </a:p>
        </p:txBody>
      </p:sp>
    </p:spTree>
    <p:extLst>
      <p:ext uri="{BB962C8B-B14F-4D97-AF65-F5344CB8AC3E}">
        <p14:creationId xmlns:p14="http://schemas.microsoft.com/office/powerpoint/2010/main" val="391331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AFE2AB6-D1F8-4E24-A6CF-ED274EC22E27}"/>
              </a:ext>
            </a:extLst>
          </p:cNvPr>
          <p:cNvSpPr>
            <a:spLocks noGrp="1"/>
          </p:cNvSpPr>
          <p:nvPr>
            <p:ph type="title"/>
          </p:nvPr>
        </p:nvSpPr>
        <p:spPr/>
        <p:txBody>
          <a:bodyPr/>
          <a:lstStyle/>
          <a:p>
            <a:r>
              <a:rPr lang="tr-TR" dirty="0"/>
              <a:t>Oto Akustik Emisyon</a:t>
            </a:r>
          </a:p>
        </p:txBody>
      </p:sp>
      <p:sp>
        <p:nvSpPr>
          <p:cNvPr id="3" name="İçerik Yer Tutucusu 2">
            <a:extLst>
              <a:ext uri="{FF2B5EF4-FFF2-40B4-BE49-F238E27FC236}">
                <a16:creationId xmlns:a16="http://schemas.microsoft.com/office/drawing/2014/main" xmlns="" id="{FB341509-DAA6-4CD0-9245-9FAA7C68A532}"/>
              </a:ext>
            </a:extLst>
          </p:cNvPr>
          <p:cNvSpPr>
            <a:spLocks noGrp="1"/>
          </p:cNvSpPr>
          <p:nvPr>
            <p:ph idx="1"/>
          </p:nvPr>
        </p:nvSpPr>
        <p:spPr/>
        <p:txBody>
          <a:bodyPr vert="horz" lIns="91440" tIns="45720" rIns="91440" bIns="45720" rtlCol="0" anchor="t">
            <a:normAutofit/>
          </a:bodyPr>
          <a:lstStyle/>
          <a:p>
            <a:r>
              <a:rPr lang="tr-TR" dirty="0"/>
              <a:t>İç kulak fonksiyonunu değerlendirir;</a:t>
            </a:r>
          </a:p>
          <a:p>
            <a:r>
              <a:rPr lang="tr-TR" dirty="0"/>
              <a:t>Çocuğun kulağına plastik kulak tıkacı yerleştirilir.</a:t>
            </a:r>
          </a:p>
          <a:p>
            <a:r>
              <a:rPr lang="tr-TR" dirty="0"/>
              <a:t>Bilgisayara bağlı olarak çalışan oto akustik emisyon cihazı sese karşı iç kulağın cevabını kaydeder.</a:t>
            </a:r>
          </a:p>
          <a:p>
            <a:r>
              <a:rPr lang="tr-TR" dirty="0"/>
              <a:t>Sonuçlar uzman </a:t>
            </a:r>
            <a:r>
              <a:rPr lang="tr-TR" dirty="0" err="1"/>
              <a:t>odyolog</a:t>
            </a:r>
            <a:r>
              <a:rPr lang="tr-TR" dirty="0"/>
              <a:t> tarafından değerlendirilir.</a:t>
            </a:r>
          </a:p>
        </p:txBody>
      </p:sp>
    </p:spTree>
    <p:extLst>
      <p:ext uri="{BB962C8B-B14F-4D97-AF65-F5344CB8AC3E}">
        <p14:creationId xmlns:p14="http://schemas.microsoft.com/office/powerpoint/2010/main" val="212714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F102B1D-8F04-4361-B442-3BB5C4623743}"/>
              </a:ext>
            </a:extLst>
          </p:cNvPr>
          <p:cNvSpPr>
            <a:spLocks noGrp="1"/>
          </p:cNvSpPr>
          <p:nvPr>
            <p:ph type="title"/>
          </p:nvPr>
        </p:nvSpPr>
        <p:spPr/>
        <p:txBody>
          <a:bodyPr/>
          <a:lstStyle/>
          <a:p>
            <a:r>
              <a:rPr lang="tr-TR" dirty="0" err="1"/>
              <a:t>Odyogram</a:t>
            </a:r>
            <a:r>
              <a:rPr lang="tr-TR" dirty="0"/>
              <a:t> (İşitme Eşik Grafiği)</a:t>
            </a:r>
          </a:p>
        </p:txBody>
      </p:sp>
      <p:sp>
        <p:nvSpPr>
          <p:cNvPr id="3" name="İçerik Yer Tutucusu 2">
            <a:extLst>
              <a:ext uri="{FF2B5EF4-FFF2-40B4-BE49-F238E27FC236}">
                <a16:creationId xmlns:a16="http://schemas.microsoft.com/office/drawing/2014/main" xmlns="" id="{7E97D8BD-C73C-4A7E-BBED-533D1817DAD9}"/>
              </a:ext>
            </a:extLst>
          </p:cNvPr>
          <p:cNvSpPr>
            <a:spLocks noGrp="1"/>
          </p:cNvSpPr>
          <p:nvPr>
            <p:ph idx="1"/>
          </p:nvPr>
        </p:nvSpPr>
        <p:spPr/>
        <p:txBody>
          <a:bodyPr vert="horz" lIns="91440" tIns="45720" rIns="91440" bIns="45720" rtlCol="0" anchor="t">
            <a:normAutofit/>
          </a:bodyPr>
          <a:lstStyle/>
          <a:p>
            <a:r>
              <a:rPr lang="tr-TR" dirty="0"/>
              <a:t>Kişinin en az duyabildiği seslerin işaretlendiği grafiktir. Grafiğin solunda alçak frekanslı (örnek; davul sesi) sesler, sağında ise yüksek frekanslı (örnek; kuş sesi) sesler yer alır. Frekans, Hertz (Hz) ölçme birimiyle değerlendirilir. Grafiğin üst kısmı daha iyi duymayı ifade ederken, aşağıya doğru indikçe işitmedeki kayıp artar. En alt kısımda ise, işitme kaybı çok fazladır. Sesin şiddeti desibel (</a:t>
            </a:r>
            <a:r>
              <a:rPr lang="tr-TR" dirty="0" err="1"/>
              <a:t>dB</a:t>
            </a:r>
            <a:r>
              <a:rPr lang="tr-TR" dirty="0"/>
              <a:t>) ölçü birimi kullanılarak belirlenir.</a:t>
            </a:r>
          </a:p>
          <a:p>
            <a:r>
              <a:rPr lang="tr-TR" dirty="0"/>
              <a:t>Eğer test kulaklık kullanılarak yapılmış ise “X” işareti sol kulağı “O” işareti sağ kulağı ifade eder. Kulaklık takılmamış ise işitme eşikleri “S” ile gösterilir. Yapılan testlerin sonuçları “</a:t>
            </a:r>
            <a:r>
              <a:rPr lang="tr-TR" dirty="0" err="1"/>
              <a:t>odyogram</a:t>
            </a:r>
            <a:r>
              <a:rPr lang="tr-TR" dirty="0"/>
              <a:t>” olarak adlandırılan form üzerine kaydedilir.</a:t>
            </a:r>
          </a:p>
        </p:txBody>
      </p:sp>
    </p:spTree>
    <p:extLst>
      <p:ext uri="{BB962C8B-B14F-4D97-AF65-F5344CB8AC3E}">
        <p14:creationId xmlns:p14="http://schemas.microsoft.com/office/powerpoint/2010/main" val="18879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metin içeren bir resim&#10;&#10;Çok yüksek güvenilirlikle oluşturulmuş açıklama">
            <a:extLst>
              <a:ext uri="{FF2B5EF4-FFF2-40B4-BE49-F238E27FC236}">
                <a16:creationId xmlns:a16="http://schemas.microsoft.com/office/drawing/2014/main" xmlns="" id="{3AA1270D-EB99-4EC7-89A5-1BFDDE486994}"/>
              </a:ext>
            </a:extLst>
          </p:cNvPr>
          <p:cNvPicPr>
            <a:picLocks noChangeAspect="1"/>
          </p:cNvPicPr>
          <p:nvPr/>
        </p:nvPicPr>
        <p:blipFill>
          <a:blip r:embed="rId2"/>
          <a:stretch>
            <a:fillRect/>
          </a:stretch>
        </p:blipFill>
        <p:spPr>
          <a:xfrm>
            <a:off x="1456841" y="281768"/>
            <a:ext cx="8361334" cy="6126565"/>
          </a:xfrm>
          <a:prstGeom prst="rect">
            <a:avLst/>
          </a:prstGeom>
        </p:spPr>
      </p:pic>
    </p:spTree>
    <p:extLst>
      <p:ext uri="{BB962C8B-B14F-4D97-AF65-F5344CB8AC3E}">
        <p14:creationId xmlns:p14="http://schemas.microsoft.com/office/powerpoint/2010/main" val="261096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metin içeren bir resim&#10;&#10;Yüksek güvenilirlikle oluşturulmuş açıklama">
            <a:extLst>
              <a:ext uri="{FF2B5EF4-FFF2-40B4-BE49-F238E27FC236}">
                <a16:creationId xmlns:a16="http://schemas.microsoft.com/office/drawing/2014/main" xmlns="" id="{010C5ED1-DDC5-4C15-920F-C43C482E0FE2}"/>
              </a:ext>
            </a:extLst>
          </p:cNvPr>
          <p:cNvPicPr>
            <a:picLocks noChangeAspect="1"/>
          </p:cNvPicPr>
          <p:nvPr/>
        </p:nvPicPr>
        <p:blipFill>
          <a:blip r:embed="rId2"/>
          <a:stretch>
            <a:fillRect/>
          </a:stretch>
        </p:blipFill>
        <p:spPr>
          <a:xfrm>
            <a:off x="1521417" y="287411"/>
            <a:ext cx="7341029" cy="6115279"/>
          </a:xfrm>
          <a:prstGeom prst="rect">
            <a:avLst/>
          </a:prstGeom>
        </p:spPr>
      </p:pic>
    </p:spTree>
    <p:extLst>
      <p:ext uri="{BB962C8B-B14F-4D97-AF65-F5344CB8AC3E}">
        <p14:creationId xmlns:p14="http://schemas.microsoft.com/office/powerpoint/2010/main" val="59633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1CB919E-17EA-425B-8BDD-3EFADEE43B52}"/>
              </a:ext>
            </a:extLst>
          </p:cNvPr>
          <p:cNvSpPr>
            <a:spLocks noGrp="1"/>
          </p:cNvSpPr>
          <p:nvPr>
            <p:ph type="title"/>
          </p:nvPr>
        </p:nvSpPr>
        <p:spPr/>
        <p:txBody>
          <a:bodyPr/>
          <a:lstStyle/>
          <a:p>
            <a:r>
              <a:rPr lang="tr-TR" dirty="0"/>
              <a:t>İşitme Kaybı Derecesi</a:t>
            </a:r>
          </a:p>
        </p:txBody>
      </p:sp>
      <p:sp>
        <p:nvSpPr>
          <p:cNvPr id="3" name="İçerik Yer Tutucusu 2">
            <a:extLst>
              <a:ext uri="{FF2B5EF4-FFF2-40B4-BE49-F238E27FC236}">
                <a16:creationId xmlns:a16="http://schemas.microsoft.com/office/drawing/2014/main" xmlns="" id="{C0DAD0C1-575C-48A2-8989-E108A0A878A1}"/>
              </a:ext>
            </a:extLst>
          </p:cNvPr>
          <p:cNvSpPr>
            <a:spLocks noGrp="1"/>
          </p:cNvSpPr>
          <p:nvPr>
            <p:ph idx="1"/>
          </p:nvPr>
        </p:nvSpPr>
        <p:spPr/>
        <p:txBody>
          <a:bodyPr vert="horz" lIns="91440" tIns="45720" rIns="91440" bIns="45720" rtlCol="0" anchor="t">
            <a:normAutofit/>
          </a:bodyPr>
          <a:lstStyle/>
          <a:p>
            <a:r>
              <a:rPr lang="tr-TR" dirty="0"/>
              <a:t>Saf ses ortalaması (500-2 kHz.);</a:t>
            </a:r>
          </a:p>
          <a:p>
            <a:endParaRPr lang="tr-TR" dirty="0"/>
          </a:p>
          <a:p>
            <a:r>
              <a:rPr lang="tr-TR" dirty="0"/>
              <a:t>10-26dB  Normal işitme</a:t>
            </a:r>
          </a:p>
          <a:p>
            <a:r>
              <a:rPr lang="tr-TR" dirty="0"/>
              <a:t>27-40  Hafif derecede İşitme Kaybı</a:t>
            </a:r>
          </a:p>
          <a:p>
            <a:r>
              <a:rPr lang="tr-TR" dirty="0"/>
              <a:t>41-70  Orta</a:t>
            </a:r>
          </a:p>
          <a:p>
            <a:r>
              <a:rPr lang="tr-TR" dirty="0"/>
              <a:t>71-90  İleri</a:t>
            </a:r>
          </a:p>
          <a:p>
            <a:r>
              <a:rPr lang="tr-TR" dirty="0"/>
              <a:t>91 ve üstü  Çok ileri</a:t>
            </a:r>
          </a:p>
          <a:p>
            <a:endParaRPr lang="tr-TR" dirty="0"/>
          </a:p>
          <a:p>
            <a:endParaRPr lang="tr-TR" dirty="0"/>
          </a:p>
          <a:p>
            <a:endParaRPr lang="tr-TR" dirty="0"/>
          </a:p>
        </p:txBody>
      </p:sp>
    </p:spTree>
    <p:extLst>
      <p:ext uri="{BB962C8B-B14F-4D97-AF65-F5344CB8AC3E}">
        <p14:creationId xmlns:p14="http://schemas.microsoft.com/office/powerpoint/2010/main" val="1626572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927B1347-2B12-43BB-A18F-320AD67B0600}"/>
              </a:ext>
            </a:extLst>
          </p:cNvPr>
          <p:cNvPicPr>
            <a:picLocks noChangeAspect="1"/>
          </p:cNvPicPr>
          <p:nvPr/>
        </p:nvPicPr>
        <p:blipFill>
          <a:blip r:embed="rId2"/>
          <a:stretch>
            <a:fillRect/>
          </a:stretch>
        </p:blipFill>
        <p:spPr>
          <a:xfrm>
            <a:off x="1766806" y="266415"/>
            <a:ext cx="7147300" cy="6376828"/>
          </a:xfrm>
          <a:prstGeom prst="rect">
            <a:avLst/>
          </a:prstGeom>
        </p:spPr>
      </p:pic>
    </p:spTree>
    <p:extLst>
      <p:ext uri="{BB962C8B-B14F-4D97-AF65-F5344CB8AC3E}">
        <p14:creationId xmlns:p14="http://schemas.microsoft.com/office/powerpoint/2010/main" val="403935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EEAA3FE-AE13-485C-BDB0-35F2DBB16A31}"/>
              </a:ext>
            </a:extLst>
          </p:cNvPr>
          <p:cNvSpPr>
            <a:spLocks noGrp="1"/>
          </p:cNvSpPr>
          <p:nvPr>
            <p:ph type="title"/>
          </p:nvPr>
        </p:nvSpPr>
        <p:spPr/>
        <p:txBody>
          <a:bodyPr/>
          <a:lstStyle/>
          <a:p>
            <a:r>
              <a:rPr lang="tr-TR" sz="3600" dirty="0"/>
              <a:t>İŞİTME KAYIPLI ÇOCUKLARIN DEĞERLENDİRMESİNİ YAPAN UZMANLAR</a:t>
            </a:r>
          </a:p>
        </p:txBody>
      </p:sp>
      <p:sp>
        <p:nvSpPr>
          <p:cNvPr id="3" name="İçerik Yer Tutucusu 2">
            <a:extLst>
              <a:ext uri="{FF2B5EF4-FFF2-40B4-BE49-F238E27FC236}">
                <a16:creationId xmlns:a16="http://schemas.microsoft.com/office/drawing/2014/main" xmlns="" id="{BA89ABE1-E037-4FDB-9CDA-50C3F24C7DF7}"/>
              </a:ext>
            </a:extLst>
          </p:cNvPr>
          <p:cNvSpPr>
            <a:spLocks noGrp="1"/>
          </p:cNvSpPr>
          <p:nvPr>
            <p:ph idx="1"/>
          </p:nvPr>
        </p:nvSpPr>
        <p:spPr/>
        <p:txBody>
          <a:bodyPr vert="horz" lIns="91440" tIns="45720" rIns="91440" bIns="45720" rtlCol="0" anchor="t">
            <a:normAutofit/>
          </a:bodyPr>
          <a:lstStyle/>
          <a:p>
            <a:r>
              <a:rPr lang="tr-TR" dirty="0"/>
              <a:t>İşitme kaybı ile birlikte merkezi sinir sistemi bozuklukları, zeka geriliği, duygusal bozukluklar görülebileceğinden yapılacak değerlendirme ekip çalışmasını gerektirmektedir. Bu ekipte, kulak burun boğaz uzmanı, </a:t>
            </a:r>
            <a:r>
              <a:rPr lang="tr-TR" dirty="0" err="1"/>
              <a:t>pediatrist</a:t>
            </a:r>
            <a:r>
              <a:rPr lang="tr-TR" dirty="0"/>
              <a:t>, nörolog, </a:t>
            </a:r>
            <a:r>
              <a:rPr lang="tr-TR" dirty="0" err="1"/>
              <a:t>psikiatrist</a:t>
            </a:r>
            <a:r>
              <a:rPr lang="tr-TR" dirty="0"/>
              <a:t>, psikolog, </a:t>
            </a:r>
            <a:r>
              <a:rPr lang="tr-TR" dirty="0" err="1"/>
              <a:t>odyolog</a:t>
            </a:r>
            <a:r>
              <a:rPr lang="tr-TR" dirty="0"/>
              <a:t>, eğitim </a:t>
            </a:r>
            <a:r>
              <a:rPr lang="tr-TR" dirty="0" err="1"/>
              <a:t>odyoloğu</a:t>
            </a:r>
            <a:r>
              <a:rPr lang="tr-TR" dirty="0"/>
              <a:t>, özel eğitimci ve sosyal hizmet uzmanı mutlaka bulunmalıdır. Çocuğun tedavisi ve rehabilitasyonu için ihtiyaç duyulan diğer uzmanlar da bu ekibe daha sonra dahil edilir.</a:t>
            </a:r>
          </a:p>
        </p:txBody>
      </p:sp>
    </p:spTree>
    <p:extLst>
      <p:ext uri="{BB962C8B-B14F-4D97-AF65-F5344CB8AC3E}">
        <p14:creationId xmlns:p14="http://schemas.microsoft.com/office/powerpoint/2010/main" val="209711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B9E2088-A668-44D4-A623-DB4F1A606CD8}"/>
              </a:ext>
            </a:extLst>
          </p:cNvPr>
          <p:cNvSpPr>
            <a:spLocks noGrp="1"/>
          </p:cNvSpPr>
          <p:nvPr>
            <p:ph type="title"/>
          </p:nvPr>
        </p:nvSpPr>
        <p:spPr/>
        <p:txBody>
          <a:bodyPr/>
          <a:lstStyle/>
          <a:p>
            <a:r>
              <a:rPr lang="tr-TR" dirty="0"/>
              <a:t>İşitme Kaybı nedir?</a:t>
            </a:r>
          </a:p>
        </p:txBody>
      </p:sp>
      <p:sp>
        <p:nvSpPr>
          <p:cNvPr id="3" name="İçerik Yer Tutucusu 2">
            <a:extLst>
              <a:ext uri="{FF2B5EF4-FFF2-40B4-BE49-F238E27FC236}">
                <a16:creationId xmlns:a16="http://schemas.microsoft.com/office/drawing/2014/main" xmlns="" id="{3C92F518-3720-4082-A8AD-BCD2DA293647}"/>
              </a:ext>
            </a:extLst>
          </p:cNvPr>
          <p:cNvSpPr>
            <a:spLocks noGrp="1"/>
          </p:cNvSpPr>
          <p:nvPr>
            <p:ph idx="1"/>
          </p:nvPr>
        </p:nvSpPr>
        <p:spPr/>
        <p:txBody>
          <a:bodyPr vert="horz" lIns="91440" tIns="45720" rIns="91440" bIns="45720" rtlCol="0" anchor="t">
            <a:normAutofit/>
          </a:bodyPr>
          <a:lstStyle/>
          <a:p>
            <a:r>
              <a:rPr lang="tr-TR" dirty="0"/>
              <a:t>Beynimiz farklı sesleri ayırt eder ve yorumlayarak işitmek istediğimize odaklanmamızı sağlar. Bazen beynimiz kulağımızın duymaması nedeniyle bir sesi ayırt edemez! İşte buna </a:t>
            </a:r>
            <a:r>
              <a:rPr lang="tr-TR" b="1" dirty="0"/>
              <a:t>işitme kaybı</a:t>
            </a:r>
            <a:r>
              <a:rPr lang="tr-TR" dirty="0"/>
              <a:t> diyoruz.</a:t>
            </a:r>
          </a:p>
          <a:p>
            <a:endParaRPr lang="tr-TR" dirty="0"/>
          </a:p>
          <a:p>
            <a:endParaRPr lang="tr-TR" dirty="0"/>
          </a:p>
        </p:txBody>
      </p:sp>
    </p:spTree>
    <p:extLst>
      <p:ext uri="{BB962C8B-B14F-4D97-AF65-F5344CB8AC3E}">
        <p14:creationId xmlns:p14="http://schemas.microsoft.com/office/powerpoint/2010/main" val="302946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D1A1773-7349-47EB-9024-9BB4967B3499}"/>
              </a:ext>
            </a:extLst>
          </p:cNvPr>
          <p:cNvSpPr>
            <a:spLocks noGrp="1"/>
          </p:cNvSpPr>
          <p:nvPr>
            <p:ph type="ctrTitle"/>
          </p:nvPr>
        </p:nvSpPr>
        <p:spPr/>
        <p:txBody>
          <a:bodyPr/>
          <a:lstStyle/>
          <a:p>
            <a:r>
              <a:rPr lang="tr-TR" sz="4400" dirty="0"/>
              <a:t>İŞİTME KAYBININ TEDAVİSİ</a:t>
            </a:r>
          </a:p>
        </p:txBody>
      </p:sp>
      <p:sp>
        <p:nvSpPr>
          <p:cNvPr id="3" name="Alt Başlık 2">
            <a:extLst>
              <a:ext uri="{FF2B5EF4-FFF2-40B4-BE49-F238E27FC236}">
                <a16:creationId xmlns:a16="http://schemas.microsoft.com/office/drawing/2014/main" xmlns="" id="{7A35D181-EE43-4C88-A791-395F67DE353E}"/>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34207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305AFAF-9421-419F-85D7-9CB675CA508B}"/>
              </a:ext>
            </a:extLst>
          </p:cNvPr>
          <p:cNvSpPr>
            <a:spLocks noGrp="1"/>
          </p:cNvSpPr>
          <p:nvPr>
            <p:ph type="title"/>
          </p:nvPr>
        </p:nvSpPr>
        <p:spPr/>
        <p:txBody>
          <a:bodyPr/>
          <a:lstStyle/>
          <a:p>
            <a:r>
              <a:rPr lang="tr-TR" dirty="0"/>
              <a:t>İletim Tipi İşitme Kayıplarının Tedavisi</a:t>
            </a:r>
          </a:p>
        </p:txBody>
      </p:sp>
      <p:sp>
        <p:nvSpPr>
          <p:cNvPr id="3" name="İçerik Yer Tutucusu 2">
            <a:extLst>
              <a:ext uri="{FF2B5EF4-FFF2-40B4-BE49-F238E27FC236}">
                <a16:creationId xmlns:a16="http://schemas.microsoft.com/office/drawing/2014/main" xmlns="" id="{96A4F5F4-76D3-46AF-A226-AA24F6A1600B}"/>
              </a:ext>
            </a:extLst>
          </p:cNvPr>
          <p:cNvSpPr>
            <a:spLocks noGrp="1"/>
          </p:cNvSpPr>
          <p:nvPr>
            <p:ph idx="1"/>
          </p:nvPr>
        </p:nvSpPr>
        <p:spPr/>
        <p:txBody>
          <a:bodyPr vert="horz" lIns="91440" tIns="45720" rIns="91440" bIns="45720" rtlCol="0" anchor="t">
            <a:normAutofit/>
          </a:bodyPr>
          <a:lstStyle/>
          <a:p>
            <a:r>
              <a:rPr lang="tr-TR" dirty="0"/>
              <a:t>Bu tip işitme kayıplarının tedavisinde tıbbi uygulamalar ve cerrahi girişim yöntemleri kullanılmaktadır. Kulak kepçesinde anomali varsa, estetik ameliyatlar hemen okul çağı öncesinde yapılırken, işitmeyi düzeltmeyi hedefleyen ameliyatlar, diğer kulağın genelde normal olması nedeniyle daha büyük yaşlara ertelenebilir.</a:t>
            </a:r>
          </a:p>
        </p:txBody>
      </p:sp>
    </p:spTree>
    <p:extLst>
      <p:ext uri="{BB962C8B-B14F-4D97-AF65-F5344CB8AC3E}">
        <p14:creationId xmlns:p14="http://schemas.microsoft.com/office/powerpoint/2010/main" val="1377553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0D7EB2F-3A2F-453B-86CD-7008C0B0DC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31915FF-879F-418F-BB4E-84B680B1C13B}"/>
              </a:ext>
            </a:extLst>
          </p:cNvPr>
          <p:cNvSpPr>
            <a:spLocks noGrp="1"/>
          </p:cNvSpPr>
          <p:nvPr>
            <p:ph idx="1"/>
          </p:nvPr>
        </p:nvSpPr>
        <p:spPr/>
        <p:txBody>
          <a:bodyPr vert="horz" lIns="91440" tIns="45720" rIns="91440" bIns="45720" rtlCol="0" anchor="t">
            <a:normAutofit/>
          </a:bodyPr>
          <a:lstStyle/>
          <a:p>
            <a:r>
              <a:rPr lang="tr-TR" dirty="0"/>
              <a:t>Orta kulak enfeksiyonlarının hızlı ve etkili tedavisi yapılmalıdır. Eğer bir orta kulak iltihabı uygun bir şekilde tedavi edilmezse, yıllarca akan bir kulakla birlikte işitme kaybı ve beyne yayılan iltihaplar ortaya çıkabilecektir. Orta kulakta iltihap olmadan sıvı birikmesine </a:t>
            </a:r>
            <a:r>
              <a:rPr lang="tr-TR" dirty="0" err="1"/>
              <a:t>efüzyonlu</a:t>
            </a:r>
            <a:r>
              <a:rPr lang="tr-TR" dirty="0"/>
              <a:t> </a:t>
            </a:r>
            <a:r>
              <a:rPr lang="tr-TR" dirty="0" err="1"/>
              <a:t>otit</a:t>
            </a:r>
            <a:r>
              <a:rPr lang="tr-TR" dirty="0"/>
              <a:t> (</a:t>
            </a:r>
            <a:r>
              <a:rPr lang="tr-TR" dirty="0" err="1"/>
              <a:t>seröz</a:t>
            </a:r>
            <a:r>
              <a:rPr lang="tr-TR" dirty="0"/>
              <a:t> </a:t>
            </a:r>
            <a:r>
              <a:rPr lang="tr-TR" dirty="0" err="1"/>
              <a:t>otit</a:t>
            </a:r>
            <a:r>
              <a:rPr lang="tr-TR" dirty="0"/>
              <a:t>) denir. Bu sinsi seyreden hastalığın ilk belirtisi işitme kaybı olup, genellikle geniz eti büyük olan çocuklarda görülür. Eğer bu hastalığa,  ilaç tedavisi veya kulak zarına tüp takılması gibi tedaviler uygulanmaz ise kalıcı işitme kaybı ortaya çıkabilir. Bu tip işitme kayıplarında, işitme cihazının kullanılması tedavideki son aşamadır.</a:t>
            </a:r>
          </a:p>
        </p:txBody>
      </p:sp>
    </p:spTree>
    <p:extLst>
      <p:ext uri="{BB962C8B-B14F-4D97-AF65-F5344CB8AC3E}">
        <p14:creationId xmlns:p14="http://schemas.microsoft.com/office/powerpoint/2010/main" val="3205464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AC53709-BCA0-4747-BF44-1FD218E7C222}"/>
              </a:ext>
            </a:extLst>
          </p:cNvPr>
          <p:cNvSpPr>
            <a:spLocks noGrp="1"/>
          </p:cNvSpPr>
          <p:nvPr>
            <p:ph type="title"/>
          </p:nvPr>
        </p:nvSpPr>
        <p:spPr/>
        <p:txBody>
          <a:bodyPr/>
          <a:lstStyle/>
          <a:p>
            <a:r>
              <a:rPr lang="tr-TR" dirty="0" err="1"/>
              <a:t>Sensörinöral</a:t>
            </a:r>
            <a:r>
              <a:rPr lang="tr-TR" dirty="0"/>
              <a:t> Tip İşitme Kayıplarında Tedavi</a:t>
            </a:r>
          </a:p>
        </p:txBody>
      </p:sp>
      <p:sp>
        <p:nvSpPr>
          <p:cNvPr id="3" name="İçerik Yer Tutucusu 2">
            <a:extLst>
              <a:ext uri="{FF2B5EF4-FFF2-40B4-BE49-F238E27FC236}">
                <a16:creationId xmlns:a16="http://schemas.microsoft.com/office/drawing/2014/main" xmlns="" id="{97604605-27F0-441C-B31F-ED0694E9509C}"/>
              </a:ext>
            </a:extLst>
          </p:cNvPr>
          <p:cNvSpPr>
            <a:spLocks noGrp="1"/>
          </p:cNvSpPr>
          <p:nvPr>
            <p:ph idx="1"/>
          </p:nvPr>
        </p:nvSpPr>
        <p:spPr/>
        <p:txBody>
          <a:bodyPr vert="horz" lIns="91440" tIns="45720" rIns="91440" bIns="45720" rtlCol="0" anchor="t">
            <a:normAutofit/>
          </a:bodyPr>
          <a:lstStyle/>
          <a:p>
            <a:r>
              <a:rPr lang="tr-TR" dirty="0"/>
              <a:t>Bu tip işitme kayıplarının tedavisi, işitme cihazı, orta kulak protezleri, </a:t>
            </a:r>
            <a:r>
              <a:rPr lang="tr-TR" dirty="0" err="1"/>
              <a:t>koklear</a:t>
            </a:r>
            <a:r>
              <a:rPr lang="tr-TR" dirty="0"/>
              <a:t> </a:t>
            </a:r>
            <a:r>
              <a:rPr lang="tr-TR" dirty="0" err="1"/>
              <a:t>implant</a:t>
            </a:r>
            <a:r>
              <a:rPr lang="tr-TR" dirty="0"/>
              <a:t> ve beyin sapı </a:t>
            </a:r>
            <a:r>
              <a:rPr lang="tr-TR" dirty="0" err="1"/>
              <a:t>implantı</a:t>
            </a:r>
            <a:r>
              <a:rPr lang="tr-TR" dirty="0"/>
              <a:t> uygulamaları ile yapılır. </a:t>
            </a:r>
          </a:p>
        </p:txBody>
      </p:sp>
    </p:spTree>
    <p:extLst>
      <p:ext uri="{BB962C8B-B14F-4D97-AF65-F5344CB8AC3E}">
        <p14:creationId xmlns:p14="http://schemas.microsoft.com/office/powerpoint/2010/main" val="38736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E7584A7-FA01-4F6F-96A8-035922D53814}"/>
              </a:ext>
            </a:extLst>
          </p:cNvPr>
          <p:cNvSpPr>
            <a:spLocks noGrp="1"/>
          </p:cNvSpPr>
          <p:nvPr>
            <p:ph type="title"/>
          </p:nvPr>
        </p:nvSpPr>
        <p:spPr/>
        <p:txBody>
          <a:bodyPr/>
          <a:lstStyle/>
          <a:p>
            <a:r>
              <a:rPr lang="tr-TR" dirty="0"/>
              <a:t>İşitme Cihazları</a:t>
            </a:r>
          </a:p>
        </p:txBody>
      </p:sp>
      <p:pic>
        <p:nvPicPr>
          <p:cNvPr id="3" name="Resim 3" descr="metin, kitap içeren bir resim&#10;&#10;Çok yüksek güvenilirlikle oluşturulmuş açıklama">
            <a:extLst>
              <a:ext uri="{FF2B5EF4-FFF2-40B4-BE49-F238E27FC236}">
                <a16:creationId xmlns:a16="http://schemas.microsoft.com/office/drawing/2014/main" xmlns="" id="{B8B71DE0-0D8E-4E3F-8D96-940D1DD2FB92}"/>
              </a:ext>
            </a:extLst>
          </p:cNvPr>
          <p:cNvPicPr>
            <a:picLocks noChangeAspect="1"/>
          </p:cNvPicPr>
          <p:nvPr/>
        </p:nvPicPr>
        <p:blipFill>
          <a:blip r:embed="rId2"/>
          <a:stretch>
            <a:fillRect/>
          </a:stretch>
        </p:blipFill>
        <p:spPr>
          <a:xfrm>
            <a:off x="2477147" y="1851478"/>
            <a:ext cx="6746927" cy="4666128"/>
          </a:xfrm>
          <a:prstGeom prst="rect">
            <a:avLst/>
          </a:prstGeom>
        </p:spPr>
      </p:pic>
    </p:spTree>
    <p:extLst>
      <p:ext uri="{BB962C8B-B14F-4D97-AF65-F5344CB8AC3E}">
        <p14:creationId xmlns:p14="http://schemas.microsoft.com/office/powerpoint/2010/main" val="127552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0376526-4B50-4C4D-B8C8-4BF8E7469560}"/>
              </a:ext>
            </a:extLst>
          </p:cNvPr>
          <p:cNvSpPr>
            <a:spLocks noGrp="1"/>
          </p:cNvSpPr>
          <p:nvPr>
            <p:ph type="title"/>
          </p:nvPr>
        </p:nvSpPr>
        <p:spPr/>
        <p:txBody>
          <a:bodyPr/>
          <a:lstStyle/>
          <a:p>
            <a:r>
              <a:rPr lang="tr-TR" dirty="0"/>
              <a:t>İŞİTME CİHAZLARI</a:t>
            </a:r>
          </a:p>
        </p:txBody>
      </p:sp>
      <p:sp>
        <p:nvSpPr>
          <p:cNvPr id="3" name="İçerik Yer Tutucusu 2">
            <a:extLst>
              <a:ext uri="{FF2B5EF4-FFF2-40B4-BE49-F238E27FC236}">
                <a16:creationId xmlns:a16="http://schemas.microsoft.com/office/drawing/2014/main" xmlns="" id="{B02CE920-FB69-4784-B44C-4442FF23B7DE}"/>
              </a:ext>
            </a:extLst>
          </p:cNvPr>
          <p:cNvSpPr>
            <a:spLocks noGrp="1"/>
          </p:cNvSpPr>
          <p:nvPr>
            <p:ph idx="1"/>
          </p:nvPr>
        </p:nvSpPr>
        <p:spPr/>
        <p:txBody>
          <a:bodyPr vert="horz" lIns="91440" tIns="45720" rIns="91440" bIns="45720" rtlCol="0" anchor="t">
            <a:normAutofit lnSpcReduction="10000"/>
          </a:bodyPr>
          <a:lstStyle/>
          <a:p>
            <a:r>
              <a:rPr lang="tr-TR" dirty="0"/>
              <a:t>İşitme cihazları işitme engelli bireylerin çoğunluğu için, en etkili sağaltım yaklaşımıdır. Sesleri yükseltmek için düzenlenmiş olan İşitme cihazları, mikrofon aracılığıyla çevreden gelen sesleri toplar, yükseltir ve bu yükseltilmiş sesleri kullanıcının kulağına bir alıcı ile iletirler.</a:t>
            </a:r>
          </a:p>
          <a:p>
            <a:r>
              <a:rPr lang="tr-TR" dirty="0"/>
              <a:t>İşitme cihazı sesi yükseltir ama işitme kaybını düzeltmez. </a:t>
            </a:r>
            <a:r>
              <a:rPr lang="tr-TR" dirty="0" err="1"/>
              <a:t>Varolan</a:t>
            </a:r>
            <a:r>
              <a:rPr lang="tr-TR" dirty="0"/>
              <a:t> işitme kalıntısının en etkili bir biçimde kullanılmasına yardım eder. </a:t>
            </a:r>
            <a:r>
              <a:rPr lang="tr-TR" dirty="0" err="1"/>
              <a:t>Odyolojik</a:t>
            </a:r>
            <a:r>
              <a:rPr lang="tr-TR" dirty="0"/>
              <a:t> değerlendirmeler tamamlandıktan sonra, birey için en uygun olan işitme cihazı seçilir.</a:t>
            </a:r>
          </a:p>
          <a:p>
            <a:r>
              <a:rPr lang="tr-TR" dirty="0"/>
              <a:t>İşitme cihazı çevredeki sesleri önce elektriksel uyarıya, daha sonra yükselterek tekrar işitsel uyarıya dönüştürür. Üç temel parçası vardır; mikrofon, yükseltici ve alıcı. Dışarıdan gelen ses, mikrofon tarafından yükselticiye gönderilir. Burada yükseltilen ses alıcı tarafından kulak kalıbına gönderilir. Kulak kalıbı yoluyla, yükseltilmiş olan ses kulak zarına ulaşır.</a:t>
            </a:r>
          </a:p>
        </p:txBody>
      </p:sp>
    </p:spTree>
    <p:extLst>
      <p:ext uri="{BB962C8B-B14F-4D97-AF65-F5344CB8AC3E}">
        <p14:creationId xmlns:p14="http://schemas.microsoft.com/office/powerpoint/2010/main" val="2750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4B9AAA4-7130-4814-82A1-4899A061DC0F}"/>
              </a:ext>
            </a:extLst>
          </p:cNvPr>
          <p:cNvSpPr>
            <a:spLocks noGrp="1"/>
          </p:cNvSpPr>
          <p:nvPr>
            <p:ph type="title"/>
          </p:nvPr>
        </p:nvSpPr>
        <p:spPr/>
        <p:txBody>
          <a:bodyPr/>
          <a:lstStyle/>
          <a:p>
            <a:r>
              <a:rPr lang="tr-TR" dirty="0"/>
              <a:t>İŞİTME CİHAZININ KULLANILMASI GEREKLİ DURUMLAR</a:t>
            </a:r>
          </a:p>
        </p:txBody>
      </p:sp>
      <p:sp>
        <p:nvSpPr>
          <p:cNvPr id="3" name="İçerik Yer Tutucusu 2">
            <a:extLst>
              <a:ext uri="{FF2B5EF4-FFF2-40B4-BE49-F238E27FC236}">
                <a16:creationId xmlns:a16="http://schemas.microsoft.com/office/drawing/2014/main" xmlns="" id="{76630C66-4920-404A-921E-9584AE2CBA52}"/>
              </a:ext>
            </a:extLst>
          </p:cNvPr>
          <p:cNvSpPr>
            <a:spLocks noGrp="1"/>
          </p:cNvSpPr>
          <p:nvPr>
            <p:ph idx="1"/>
          </p:nvPr>
        </p:nvSpPr>
        <p:spPr/>
        <p:txBody>
          <a:bodyPr vert="horz" lIns="91440" tIns="45720" rIns="91440" bIns="45720" rtlCol="0" anchor="t">
            <a:normAutofit/>
          </a:bodyPr>
          <a:lstStyle/>
          <a:p>
            <a:r>
              <a:rPr lang="tr-TR" dirty="0"/>
              <a:t>Lisan gelişimi için gerekli işitsel özelliklerin çocuk tarafından algılanabilmesi için 25 DB ve üzerindeki işitme kayıplarında işitme cihazı önerilmelidir. Yetişkinlerde bu durum biraz da kullanıcının isteğine bağlıdır ancak, hafif derecede kayıplardan başlayarak ileri derecedeki kayıplara kadar önerilebilir. İşitme cihazıyla yarar sağlanamadığı durumlarda </a:t>
            </a:r>
            <a:r>
              <a:rPr lang="tr-TR" dirty="0" err="1"/>
              <a:t>koklear</a:t>
            </a:r>
            <a:r>
              <a:rPr lang="tr-TR" dirty="0"/>
              <a:t> </a:t>
            </a:r>
            <a:r>
              <a:rPr lang="tr-TR" dirty="0" err="1"/>
              <a:t>implant</a:t>
            </a:r>
            <a:r>
              <a:rPr lang="tr-TR" dirty="0"/>
              <a:t> veya uyarıcı işitme cihazları gündeme gelmektedir.</a:t>
            </a:r>
          </a:p>
        </p:txBody>
      </p:sp>
    </p:spTree>
    <p:extLst>
      <p:ext uri="{BB962C8B-B14F-4D97-AF65-F5344CB8AC3E}">
        <p14:creationId xmlns:p14="http://schemas.microsoft.com/office/powerpoint/2010/main" val="2101474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35F55AA-553E-43C3-B016-3472DD769EDA}"/>
              </a:ext>
            </a:extLst>
          </p:cNvPr>
          <p:cNvSpPr>
            <a:spLocks noGrp="1"/>
          </p:cNvSpPr>
          <p:nvPr>
            <p:ph type="title"/>
          </p:nvPr>
        </p:nvSpPr>
        <p:spPr/>
        <p:txBody>
          <a:bodyPr/>
          <a:lstStyle/>
          <a:p>
            <a:r>
              <a:rPr lang="tr-TR" dirty="0"/>
              <a:t>İŞİTME CİHAZI TÜRLERİ</a:t>
            </a:r>
          </a:p>
          <a:p>
            <a:endParaRPr lang="tr-TR" dirty="0"/>
          </a:p>
        </p:txBody>
      </p:sp>
      <p:sp>
        <p:nvSpPr>
          <p:cNvPr id="3" name="İçerik Yer Tutucusu 2">
            <a:extLst>
              <a:ext uri="{FF2B5EF4-FFF2-40B4-BE49-F238E27FC236}">
                <a16:creationId xmlns:a16="http://schemas.microsoft.com/office/drawing/2014/main" xmlns="" id="{83C30889-1602-474F-857E-4934253DA8CD}"/>
              </a:ext>
            </a:extLst>
          </p:cNvPr>
          <p:cNvSpPr>
            <a:spLocks noGrp="1"/>
          </p:cNvSpPr>
          <p:nvPr>
            <p:ph idx="1"/>
          </p:nvPr>
        </p:nvSpPr>
        <p:spPr/>
        <p:txBody>
          <a:bodyPr vert="horz" lIns="91440" tIns="45720" rIns="91440" bIns="45720" rtlCol="0" anchor="t">
            <a:normAutofit/>
          </a:bodyPr>
          <a:lstStyle/>
          <a:p>
            <a:r>
              <a:rPr lang="tr-TR" dirty="0"/>
              <a:t>Cep tipi (Vücut Tipi)</a:t>
            </a:r>
          </a:p>
          <a:p>
            <a:r>
              <a:rPr lang="tr-TR" dirty="0"/>
              <a:t>Kulak arkası</a:t>
            </a:r>
          </a:p>
          <a:p>
            <a:r>
              <a:rPr lang="tr-TR" dirty="0"/>
              <a:t>Kulak içi</a:t>
            </a:r>
          </a:p>
          <a:p>
            <a:r>
              <a:rPr lang="tr-TR" dirty="0"/>
              <a:t>Kanal içi</a:t>
            </a:r>
          </a:p>
          <a:p>
            <a:r>
              <a:rPr lang="tr-TR" dirty="0"/>
              <a:t>Gözlük tipi</a:t>
            </a:r>
          </a:p>
          <a:p>
            <a:r>
              <a:rPr lang="tr-TR" dirty="0"/>
              <a:t>FM Sistem Telsiz Cihazları</a:t>
            </a:r>
          </a:p>
        </p:txBody>
      </p:sp>
    </p:spTree>
    <p:extLst>
      <p:ext uri="{BB962C8B-B14F-4D97-AF65-F5344CB8AC3E}">
        <p14:creationId xmlns:p14="http://schemas.microsoft.com/office/powerpoint/2010/main" val="532421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FCCD52-8668-4BA3-982A-383E80840446}"/>
              </a:ext>
            </a:extLst>
          </p:cNvPr>
          <p:cNvSpPr>
            <a:spLocks noGrp="1"/>
          </p:cNvSpPr>
          <p:nvPr>
            <p:ph type="title"/>
          </p:nvPr>
        </p:nvSpPr>
        <p:spPr/>
        <p:txBody>
          <a:bodyPr/>
          <a:lstStyle/>
          <a:p>
            <a:r>
              <a:rPr lang="tr-TR" dirty="0"/>
              <a:t>Cep Tipi İşitme Cihazları</a:t>
            </a:r>
          </a:p>
        </p:txBody>
      </p:sp>
      <p:sp>
        <p:nvSpPr>
          <p:cNvPr id="3" name="İçerik Yer Tutucusu 2">
            <a:extLst>
              <a:ext uri="{FF2B5EF4-FFF2-40B4-BE49-F238E27FC236}">
                <a16:creationId xmlns:a16="http://schemas.microsoft.com/office/drawing/2014/main" xmlns="" id="{FD5838D9-C82C-406D-8151-18D266B213E4}"/>
              </a:ext>
            </a:extLst>
          </p:cNvPr>
          <p:cNvSpPr>
            <a:spLocks noGrp="1"/>
          </p:cNvSpPr>
          <p:nvPr>
            <p:ph idx="1"/>
          </p:nvPr>
        </p:nvSpPr>
        <p:spPr/>
        <p:txBody>
          <a:bodyPr vert="horz" lIns="91440" tIns="45720" rIns="91440" bIns="45720" rtlCol="0" anchor="t">
            <a:normAutofit/>
          </a:bodyPr>
          <a:lstStyle/>
          <a:p>
            <a:r>
              <a:rPr lang="tr-TR" dirty="0"/>
              <a:t>Cepte taşınabilen ve bir kordonla kulak kalıbına bağlanan cihazlardır. Teknolojik ilerlemelere paralel olarak cep tipi işitme cihazları artık pek sık kullanılmamaktadır. Sadece çok ileri derecedeki işitme kayıplarında önerilmektedir.</a:t>
            </a:r>
          </a:p>
        </p:txBody>
      </p:sp>
    </p:spTree>
    <p:extLst>
      <p:ext uri="{BB962C8B-B14F-4D97-AF65-F5344CB8AC3E}">
        <p14:creationId xmlns:p14="http://schemas.microsoft.com/office/powerpoint/2010/main" val="16361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9674C0-7C8A-4126-9D99-4EA7E410EF85}"/>
              </a:ext>
            </a:extLst>
          </p:cNvPr>
          <p:cNvSpPr>
            <a:spLocks noGrp="1"/>
          </p:cNvSpPr>
          <p:nvPr>
            <p:ph type="title"/>
          </p:nvPr>
        </p:nvSpPr>
        <p:spPr/>
        <p:txBody>
          <a:bodyPr/>
          <a:lstStyle/>
          <a:p>
            <a:r>
              <a:rPr lang="tr-TR" dirty="0"/>
              <a:t>Kulak Arkası İşitme Cihazları</a:t>
            </a:r>
            <a:endParaRPr lang="tr-TR"/>
          </a:p>
        </p:txBody>
      </p:sp>
      <p:sp>
        <p:nvSpPr>
          <p:cNvPr id="3" name="İçerik Yer Tutucusu 2">
            <a:extLst>
              <a:ext uri="{FF2B5EF4-FFF2-40B4-BE49-F238E27FC236}">
                <a16:creationId xmlns:a16="http://schemas.microsoft.com/office/drawing/2014/main" xmlns="" id="{E6F287A7-E0CD-496B-B93B-BEA95433463D}"/>
              </a:ext>
            </a:extLst>
          </p:cNvPr>
          <p:cNvSpPr>
            <a:spLocks noGrp="1"/>
          </p:cNvSpPr>
          <p:nvPr>
            <p:ph idx="1"/>
          </p:nvPr>
        </p:nvSpPr>
        <p:spPr/>
        <p:txBody>
          <a:bodyPr vert="horz" lIns="91440" tIns="45720" rIns="91440" bIns="45720" rtlCol="0" anchor="t">
            <a:normAutofit/>
          </a:bodyPr>
          <a:lstStyle/>
          <a:p>
            <a:r>
              <a:rPr lang="tr-TR" dirty="0"/>
              <a:t>cihazlar işitme cihazı ve kulak kalıbı olmak üzere iki ana bölümden oluşur. Kulak arkasına takılan işitme cihazı, kullanıcının kulak yapısına uygun olarak hazırlanmış kulak kalıbına plastik bir tüp ile bağlıdır. Kulak kalıbı; kulak kanalı ve dış kulağın kalıbının alınması ile oluşturulur. Bu tip cihazlar bebeklerde, çocuklarda ve ileri derecede işitme kaybı olan yetişkinlerde kullanılır.</a:t>
            </a:r>
          </a:p>
        </p:txBody>
      </p:sp>
    </p:spTree>
    <p:extLst>
      <p:ext uri="{BB962C8B-B14F-4D97-AF65-F5344CB8AC3E}">
        <p14:creationId xmlns:p14="http://schemas.microsoft.com/office/powerpoint/2010/main" val="179916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47E2063-1EB9-4DBB-A606-F2702C3B6770}"/>
              </a:ext>
            </a:extLst>
          </p:cNvPr>
          <p:cNvSpPr>
            <a:spLocks noGrp="1"/>
          </p:cNvSpPr>
          <p:nvPr>
            <p:ph type="title"/>
          </p:nvPr>
        </p:nvSpPr>
        <p:spPr/>
        <p:txBody>
          <a:bodyPr/>
          <a:lstStyle/>
          <a:p>
            <a:r>
              <a:rPr lang="tr-TR" dirty="0"/>
              <a:t>İşitmenin Doğası</a:t>
            </a:r>
          </a:p>
        </p:txBody>
      </p:sp>
      <p:sp>
        <p:nvSpPr>
          <p:cNvPr id="3" name="İçerik Yer Tutucusu 2">
            <a:extLst>
              <a:ext uri="{FF2B5EF4-FFF2-40B4-BE49-F238E27FC236}">
                <a16:creationId xmlns:a16="http://schemas.microsoft.com/office/drawing/2014/main" xmlns="" id="{AC0EF00A-CD38-4EAF-9ADE-5A7C093D7E3F}"/>
              </a:ext>
            </a:extLst>
          </p:cNvPr>
          <p:cNvSpPr>
            <a:spLocks noGrp="1"/>
          </p:cNvSpPr>
          <p:nvPr>
            <p:ph idx="1"/>
          </p:nvPr>
        </p:nvSpPr>
        <p:spPr/>
        <p:txBody>
          <a:bodyPr vert="horz" lIns="91440" tIns="45720" rIns="91440" bIns="45720" rtlCol="0" anchor="t">
            <a:normAutofit/>
          </a:bodyPr>
          <a:lstStyle/>
          <a:p>
            <a:r>
              <a:rPr lang="tr-TR" dirty="0"/>
              <a:t>İşitme Kaybının türlerini belirleyebilmek için öncelikle işitmenin doğası kavranmalıdır. </a:t>
            </a:r>
          </a:p>
          <a:p>
            <a:r>
              <a:rPr lang="tr-TR" b="1" dirty="0"/>
              <a:t>İşitme, sesleri algılama süreci olarak tanımlanmaktadır. Bu süreç kulak kepçesinin sesi toplamasıyla başlar. Ses, kulak kanalı yoluyla kulak zarına iletilmektedir. Kulak zarı gelen ses ile (davul gibi) titreşir. Kulak zarında oluşan bu titreşim orta kulakta bulunan kemikçikleri (sırasıyla çekiç-örs-üzengi) hareket ettirmektedir. Kemikçiklerin son basamağı olan üzengi ile oval pencereye iletilen titreşimler buradan salyangoza (</a:t>
            </a:r>
            <a:r>
              <a:rPr lang="tr-TR" b="1" dirty="0" err="1"/>
              <a:t>koklea</a:t>
            </a:r>
            <a:r>
              <a:rPr lang="tr-TR" b="1" dirty="0"/>
              <a:t>) ulaşır. </a:t>
            </a:r>
            <a:r>
              <a:rPr lang="tr-TR" b="1" dirty="0" err="1"/>
              <a:t>Kokleanın</a:t>
            </a:r>
            <a:r>
              <a:rPr lang="tr-TR" b="1" dirty="0"/>
              <a:t> içindeki sıvının titreşimiyle </a:t>
            </a:r>
            <a:r>
              <a:rPr lang="tr-TR" b="1" dirty="0" err="1"/>
              <a:t>tüysü</a:t>
            </a:r>
            <a:r>
              <a:rPr lang="tr-TR" b="1" dirty="0"/>
              <a:t> hücreler hareketlenir ve işitme siniri ile beyine ses, elektriksel sinyal olarak ulaşır. Beynin ilgili bölümlerinde anlamlandırma gerçekleşerek işitme gerçekleşir.</a:t>
            </a:r>
            <a:endParaRPr lang="tr-TR" dirty="0"/>
          </a:p>
        </p:txBody>
      </p:sp>
    </p:spTree>
    <p:extLst>
      <p:ext uri="{BB962C8B-B14F-4D97-AF65-F5344CB8AC3E}">
        <p14:creationId xmlns:p14="http://schemas.microsoft.com/office/powerpoint/2010/main" val="2648687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5C9E5258-EC14-4CA2-B364-07236BFDEB53}"/>
              </a:ext>
            </a:extLst>
          </p:cNvPr>
          <p:cNvPicPr>
            <a:picLocks noChangeAspect="1"/>
          </p:cNvPicPr>
          <p:nvPr/>
        </p:nvPicPr>
        <p:blipFill>
          <a:blip r:embed="rId2"/>
          <a:stretch>
            <a:fillRect/>
          </a:stretch>
        </p:blipFill>
        <p:spPr>
          <a:xfrm>
            <a:off x="1030111" y="472193"/>
            <a:ext cx="8085666" cy="6068835"/>
          </a:xfrm>
          <a:prstGeom prst="rect">
            <a:avLst/>
          </a:prstGeom>
        </p:spPr>
      </p:pic>
    </p:spTree>
    <p:extLst>
      <p:ext uri="{BB962C8B-B14F-4D97-AF65-F5344CB8AC3E}">
        <p14:creationId xmlns:p14="http://schemas.microsoft.com/office/powerpoint/2010/main" val="638619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B82FF9D-DC9E-4562-8F2D-55C97B2A2296}"/>
              </a:ext>
            </a:extLst>
          </p:cNvPr>
          <p:cNvSpPr>
            <a:spLocks noGrp="1"/>
          </p:cNvSpPr>
          <p:nvPr>
            <p:ph type="title"/>
          </p:nvPr>
        </p:nvSpPr>
        <p:spPr/>
        <p:txBody>
          <a:bodyPr/>
          <a:lstStyle/>
          <a:p>
            <a:r>
              <a:rPr lang="tr-TR" dirty="0"/>
              <a:t>Kulak İçi İşitme Cihazları</a:t>
            </a:r>
          </a:p>
        </p:txBody>
      </p:sp>
      <p:sp>
        <p:nvSpPr>
          <p:cNvPr id="3" name="İçerik Yer Tutucusu 2">
            <a:extLst>
              <a:ext uri="{FF2B5EF4-FFF2-40B4-BE49-F238E27FC236}">
                <a16:creationId xmlns:a16="http://schemas.microsoft.com/office/drawing/2014/main" xmlns="" id="{65956445-E44C-43AC-873B-3F545A6495A0}"/>
              </a:ext>
            </a:extLst>
          </p:cNvPr>
          <p:cNvSpPr>
            <a:spLocks noGrp="1"/>
          </p:cNvSpPr>
          <p:nvPr>
            <p:ph idx="1"/>
          </p:nvPr>
        </p:nvSpPr>
        <p:spPr/>
        <p:txBody>
          <a:bodyPr vert="horz" lIns="91440" tIns="45720" rIns="91440" bIns="45720" rtlCol="0" anchor="t">
            <a:normAutofit/>
          </a:bodyPr>
          <a:lstStyle/>
          <a:p>
            <a:r>
              <a:rPr lang="tr-TR" dirty="0"/>
              <a:t>Dış kulak ve kulak kanalı görüntüsündedir ve kulak içine yerleştirilir. Hafiften orta şiddete kadar olan işitme kayıpları için uygundur. Bu tip cihazlar bebekler ve küçük çocuklar için uygun değildir.</a:t>
            </a:r>
          </a:p>
        </p:txBody>
      </p:sp>
    </p:spTree>
    <p:extLst>
      <p:ext uri="{BB962C8B-B14F-4D97-AF65-F5344CB8AC3E}">
        <p14:creationId xmlns:p14="http://schemas.microsoft.com/office/powerpoint/2010/main" val="2993669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4D2B968-7950-40F6-9050-0665C1DB098C}"/>
              </a:ext>
            </a:extLst>
          </p:cNvPr>
          <p:cNvSpPr>
            <a:spLocks noGrp="1"/>
          </p:cNvSpPr>
          <p:nvPr>
            <p:ph type="title"/>
          </p:nvPr>
        </p:nvSpPr>
        <p:spPr/>
        <p:txBody>
          <a:bodyPr/>
          <a:lstStyle/>
          <a:p>
            <a:r>
              <a:rPr lang="tr-TR" dirty="0"/>
              <a:t>Kanal İçi İşitme Cihazları</a:t>
            </a:r>
          </a:p>
        </p:txBody>
      </p:sp>
      <p:sp>
        <p:nvSpPr>
          <p:cNvPr id="3" name="İçerik Yer Tutucusu 2">
            <a:extLst>
              <a:ext uri="{FF2B5EF4-FFF2-40B4-BE49-F238E27FC236}">
                <a16:creationId xmlns:a16="http://schemas.microsoft.com/office/drawing/2014/main" xmlns="" id="{5687D0AE-D361-4B14-829D-A6DB787B574B}"/>
              </a:ext>
            </a:extLst>
          </p:cNvPr>
          <p:cNvSpPr>
            <a:spLocks noGrp="1"/>
          </p:cNvSpPr>
          <p:nvPr>
            <p:ph idx="1"/>
          </p:nvPr>
        </p:nvSpPr>
        <p:spPr/>
        <p:txBody>
          <a:bodyPr vert="horz" lIns="91440" tIns="45720" rIns="91440" bIns="45720" rtlCol="0" anchor="t">
            <a:normAutofit/>
          </a:bodyPr>
          <a:lstStyle/>
          <a:p>
            <a:r>
              <a:rPr lang="tr-TR" dirty="0"/>
              <a:t>Bu tür cihazlar kulak içi işitme cihazlarının küçük bir modelidir ve genellikle en az göze çarpanıdır. Tüm işitme cihazı kulak kanalı görüntüsündedir ve kulak kanalı içine yerleştirilir. Hafiften orta şiddete kadar olan kayıplar için uygundur. Bu tip cihazlar bebekler ve küçük çocuklar için uygun değildir.</a:t>
            </a:r>
          </a:p>
        </p:txBody>
      </p:sp>
    </p:spTree>
    <p:extLst>
      <p:ext uri="{BB962C8B-B14F-4D97-AF65-F5344CB8AC3E}">
        <p14:creationId xmlns:p14="http://schemas.microsoft.com/office/powerpoint/2010/main" val="37250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DFE367-B068-41EA-9F63-634214B99518}"/>
              </a:ext>
            </a:extLst>
          </p:cNvPr>
          <p:cNvSpPr>
            <a:spLocks noGrp="1"/>
          </p:cNvSpPr>
          <p:nvPr>
            <p:ph type="title"/>
          </p:nvPr>
        </p:nvSpPr>
        <p:spPr/>
        <p:txBody>
          <a:bodyPr/>
          <a:lstStyle/>
          <a:p>
            <a:r>
              <a:rPr lang="tr-TR" dirty="0"/>
              <a:t>Gözlük Tip İşitme Cihazları</a:t>
            </a:r>
            <a:endParaRPr lang="tr-TR"/>
          </a:p>
        </p:txBody>
      </p:sp>
      <p:sp>
        <p:nvSpPr>
          <p:cNvPr id="3" name="İçerik Yer Tutucusu 2">
            <a:extLst>
              <a:ext uri="{FF2B5EF4-FFF2-40B4-BE49-F238E27FC236}">
                <a16:creationId xmlns:a16="http://schemas.microsoft.com/office/drawing/2014/main" xmlns="" id="{D6C7E5CA-13B7-41C1-8443-64254389E04C}"/>
              </a:ext>
            </a:extLst>
          </p:cNvPr>
          <p:cNvSpPr>
            <a:spLocks noGrp="1"/>
          </p:cNvSpPr>
          <p:nvPr>
            <p:ph idx="1"/>
          </p:nvPr>
        </p:nvSpPr>
        <p:spPr/>
        <p:txBody>
          <a:bodyPr vert="horz" lIns="91440" tIns="45720" rIns="91440" bIns="45720" rtlCol="0" anchor="t">
            <a:normAutofit/>
          </a:bodyPr>
          <a:lstStyle/>
          <a:p>
            <a:r>
              <a:rPr lang="tr-TR" dirty="0"/>
              <a:t>Bu tür cihazlar gözlük kullananlar için modelidir ve genellikle en az göze çarpanıdır. Hafiften orta şiddete kadar olan kayıplar için uygundur. Bu tip cihazlar bebekler ve küçük çocuklar için uygun değildir.</a:t>
            </a:r>
          </a:p>
        </p:txBody>
      </p:sp>
    </p:spTree>
    <p:extLst>
      <p:ext uri="{BB962C8B-B14F-4D97-AF65-F5344CB8AC3E}">
        <p14:creationId xmlns:p14="http://schemas.microsoft.com/office/powerpoint/2010/main" val="2908404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D1FA189-4EF6-4EBF-A2A8-B73EF2CBE503}"/>
              </a:ext>
            </a:extLst>
          </p:cNvPr>
          <p:cNvSpPr>
            <a:spLocks noGrp="1"/>
          </p:cNvSpPr>
          <p:nvPr>
            <p:ph type="title"/>
          </p:nvPr>
        </p:nvSpPr>
        <p:spPr/>
        <p:txBody>
          <a:bodyPr/>
          <a:lstStyle/>
          <a:p>
            <a:r>
              <a:rPr lang="tr-TR" dirty="0"/>
              <a:t>FM Sistem Telsiz Cihazları</a:t>
            </a:r>
          </a:p>
        </p:txBody>
      </p:sp>
      <p:sp>
        <p:nvSpPr>
          <p:cNvPr id="3" name="İçerik Yer Tutucusu 2">
            <a:extLst>
              <a:ext uri="{FF2B5EF4-FFF2-40B4-BE49-F238E27FC236}">
                <a16:creationId xmlns:a16="http://schemas.microsoft.com/office/drawing/2014/main" xmlns="" id="{E89DA6B9-812F-4608-9E6E-13D29F7EAFC2}"/>
              </a:ext>
            </a:extLst>
          </p:cNvPr>
          <p:cNvSpPr>
            <a:spLocks noGrp="1"/>
          </p:cNvSpPr>
          <p:nvPr>
            <p:ph idx="1"/>
          </p:nvPr>
        </p:nvSpPr>
        <p:spPr/>
        <p:txBody>
          <a:bodyPr vert="horz" lIns="91440" tIns="45720" rIns="91440" bIns="45720" rtlCol="0" anchor="t">
            <a:normAutofit/>
          </a:bodyPr>
          <a:lstStyle/>
          <a:p>
            <a:r>
              <a:rPr lang="tr-TR" dirty="0"/>
              <a:t>FM sistem telsiz cihazları gürültü, uzaklık ve yön tayin etme problemlerini en aza indirmek için düzenlenmiş cihazlardır. Genelde sınıf içinde kullanılır. Farklı bir cihaz olmayıp kulak arkası veya cep tipi cihazlarla kullanılan sistemlerdir.</a:t>
            </a:r>
          </a:p>
          <a:p>
            <a:r>
              <a:rPr lang="tr-TR" dirty="0"/>
              <a:t>Genelde sınıf ortamında kullanılan bu sistem çocuğun öğretmeninin sesini daha kolay duyabilmesine yardımcı olurken elektrik sinyalleri halinde iletildiğinden yön tayininde zorluklar yaşanabilmektedir.</a:t>
            </a:r>
          </a:p>
          <a:p>
            <a:r>
              <a:rPr lang="tr-TR" dirty="0"/>
              <a:t>FM sistem kullanımının üç avantajı vardır. Öğretmen sesini sınıf gürültüsünün üzerinde 12-15 desibel arası yükseltir. Öğretmen sesini alıcıya 25-30 metre uzaklığa kadar kayba uğratmadan iletir. Öğretmenin sesi bulunduğu konuma göre etkilenmez.</a:t>
            </a:r>
          </a:p>
          <a:p>
            <a:endParaRPr lang="tr-TR" dirty="0"/>
          </a:p>
        </p:txBody>
      </p:sp>
    </p:spTree>
    <p:extLst>
      <p:ext uri="{BB962C8B-B14F-4D97-AF65-F5344CB8AC3E}">
        <p14:creationId xmlns:p14="http://schemas.microsoft.com/office/powerpoint/2010/main" val="3772253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834FE02-2FDE-4F87-B1BB-B07F0A1B950A}"/>
              </a:ext>
            </a:extLst>
          </p:cNvPr>
          <p:cNvSpPr>
            <a:spLocks noGrp="1"/>
          </p:cNvSpPr>
          <p:nvPr>
            <p:ph type="title"/>
          </p:nvPr>
        </p:nvSpPr>
        <p:spPr/>
        <p:txBody>
          <a:bodyPr/>
          <a:lstStyle/>
          <a:p>
            <a:r>
              <a:rPr lang="tr-TR" dirty="0"/>
              <a:t>İŞİTME CİHAZI KULLANIMI</a:t>
            </a:r>
            <a:endParaRPr lang="tr-TR"/>
          </a:p>
        </p:txBody>
      </p:sp>
      <p:sp>
        <p:nvSpPr>
          <p:cNvPr id="3" name="İçerik Yer Tutucusu 2">
            <a:extLst>
              <a:ext uri="{FF2B5EF4-FFF2-40B4-BE49-F238E27FC236}">
                <a16:creationId xmlns:a16="http://schemas.microsoft.com/office/drawing/2014/main" xmlns="" id="{A09B4F51-0616-43EE-9F01-43576CD4F938}"/>
              </a:ext>
            </a:extLst>
          </p:cNvPr>
          <p:cNvSpPr>
            <a:spLocks noGrp="1"/>
          </p:cNvSpPr>
          <p:nvPr>
            <p:ph idx="1"/>
          </p:nvPr>
        </p:nvSpPr>
        <p:spPr/>
        <p:txBody>
          <a:bodyPr vert="horz" lIns="91440" tIns="45720" rIns="91440" bIns="45720" rtlCol="0" anchor="t">
            <a:normAutofit/>
          </a:bodyPr>
          <a:lstStyle/>
          <a:p>
            <a:r>
              <a:rPr lang="tr-TR" dirty="0"/>
              <a:t>Her tip işitme kaybına ve işitme kaybı olan her yaştaki bireye uygun bir işitme cihazı mutlaka vardır. Günümüzde gelişen teknoloji ve erken tanılama sayesinde bebekler bile işitme cihazlarından yararlanabilmektedir. Cihaz kullanımında önemli olan, işitme kaybı olan bireye en uygun işitme cihazının seçilerek cihaz kullanımında sürekliliğin sağlanabilmesidir.</a:t>
            </a:r>
          </a:p>
          <a:p>
            <a:r>
              <a:rPr lang="tr-TR" dirty="0"/>
              <a:t>İşitme cihazları tam anlamıyla doğal sesi vermezler. Beynin yeni sesleri ayırt edip algılaması ve hatırlaması için belirli bir zamanın geçmesi ve çocuğun uygun eğitimi alması gerekir.</a:t>
            </a:r>
          </a:p>
        </p:txBody>
      </p:sp>
    </p:spTree>
    <p:extLst>
      <p:ext uri="{BB962C8B-B14F-4D97-AF65-F5344CB8AC3E}">
        <p14:creationId xmlns:p14="http://schemas.microsoft.com/office/powerpoint/2010/main" val="2283265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2BEB38-B86E-40F1-899D-91BF2E684FD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BDCF886-1784-4961-864C-BD048104F617}"/>
              </a:ext>
            </a:extLst>
          </p:cNvPr>
          <p:cNvSpPr>
            <a:spLocks noGrp="1"/>
          </p:cNvSpPr>
          <p:nvPr>
            <p:ph idx="1"/>
          </p:nvPr>
        </p:nvSpPr>
        <p:spPr/>
        <p:txBody>
          <a:bodyPr vert="horz" lIns="91440" tIns="45720" rIns="91440" bIns="45720" rtlCol="0" anchor="t">
            <a:normAutofit lnSpcReduction="10000"/>
          </a:bodyPr>
          <a:lstStyle/>
          <a:p>
            <a:r>
              <a:rPr lang="tr-TR" dirty="0"/>
              <a:t>İlk kullanılmaya başlandığında, özellikle çocuklar cihaz takmayı reddedebilirler. Sesleri </a:t>
            </a:r>
            <a:r>
              <a:rPr lang="tr-TR" dirty="0" err="1"/>
              <a:t>ayırdetmeyi</a:t>
            </a:r>
            <a:r>
              <a:rPr lang="tr-TR" dirty="0"/>
              <a:t> henüz öğrenmedikleri için duydukları sesler onlara anlamsız ve rahatsız edici gelir. Özellikle gürültülü ortamlarda çok fazla rahatsızlık duyarlar. </a:t>
            </a:r>
          </a:p>
          <a:p>
            <a:r>
              <a:rPr lang="tr-TR" dirty="0"/>
              <a:t>Öğretmenlerin cihaz kullanımında çocukları teşvik etmeleri gerekir. Çocuğun cihaz kullanım süresini arttırmak amacıyla, öğretmen ve ailenin uygulayacağı çeşitli ödüllendirme yöntemleri, çocuğun cihaza alışmasına yardımcı olacaktır. </a:t>
            </a:r>
          </a:p>
          <a:p>
            <a:r>
              <a:rPr lang="tr-TR" dirty="0"/>
              <a:t>Zaman içinde çocuk işitme cihazına alıştıkça seslerin ayrımına varacak ve işitme cihazından yarar sağlama oranı da artacaktır. Böylelikle çocuk cihazı kendisinin bir parçası olarak görmeye başlayabilecektir. Bu konuda öğretmenler ve aileler sabırlı olmalı, öğrencinin cihaza alışması ve onu kendinden bir parça olarak görebilmesinin zaman alacağını hatırlamalıdır.</a:t>
            </a:r>
            <a:endParaRPr lang="tr-TR"/>
          </a:p>
        </p:txBody>
      </p:sp>
    </p:spTree>
    <p:extLst>
      <p:ext uri="{BB962C8B-B14F-4D97-AF65-F5344CB8AC3E}">
        <p14:creationId xmlns:p14="http://schemas.microsoft.com/office/powerpoint/2010/main" val="1170897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A9BF3F-1B57-44A7-AA0D-147142741D2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C134313-569E-4DF1-88EE-A695D9FD6D00}"/>
              </a:ext>
            </a:extLst>
          </p:cNvPr>
          <p:cNvSpPr>
            <a:spLocks noGrp="1"/>
          </p:cNvSpPr>
          <p:nvPr>
            <p:ph idx="1"/>
          </p:nvPr>
        </p:nvSpPr>
        <p:spPr/>
        <p:txBody>
          <a:bodyPr vert="horz" lIns="91440" tIns="45720" rIns="91440" bIns="45720" rtlCol="0" anchor="t">
            <a:normAutofit/>
          </a:bodyPr>
          <a:lstStyle/>
          <a:p>
            <a:r>
              <a:rPr lang="tr-TR" dirty="0"/>
              <a:t>Çocuk büyüdükçe, kulağı da büyüyeceğinden belirli zaman aralıklarında gerekli kontrollerin yapılıp, kulak kalıbının mutlaka değiştirilmesi, eğitim almaya başladıktan sonra da dinleme seviyesi değişeceğinden cihazın ses ayarlarının düzenli olarak ayarlanması gerekir. Eğer çocuğun iki kulağında da işitme engeli varsa, her kulak için ayrı cihaz kullanılmalıdır. Çift cihaz kullanımı çocuğun iletişim becerilerinin gelişiminde etkili olacak, sesin yönünün tayinini kolaylaştırarak eğitim-öğretim ortamlarından daha etkin bir şekilde yararlanılmasını olanaklı kılacaktır.</a:t>
            </a:r>
          </a:p>
        </p:txBody>
      </p:sp>
    </p:spTree>
    <p:extLst>
      <p:ext uri="{BB962C8B-B14F-4D97-AF65-F5344CB8AC3E}">
        <p14:creationId xmlns:p14="http://schemas.microsoft.com/office/powerpoint/2010/main" val="103677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EB8F150-01D1-41F3-88DC-2DD688A47ED6}"/>
              </a:ext>
            </a:extLst>
          </p:cNvPr>
          <p:cNvSpPr>
            <a:spLocks noGrp="1"/>
          </p:cNvSpPr>
          <p:nvPr>
            <p:ph type="title"/>
          </p:nvPr>
        </p:nvSpPr>
        <p:spPr/>
        <p:txBody>
          <a:bodyPr/>
          <a:lstStyle/>
          <a:p>
            <a:r>
              <a:rPr lang="tr-TR" dirty="0"/>
              <a:t>CİHAZ KULLANIMINDA DİKKAT EDİLMESİ GEREKENLER</a:t>
            </a:r>
          </a:p>
        </p:txBody>
      </p:sp>
      <p:sp>
        <p:nvSpPr>
          <p:cNvPr id="3" name="İçerik Yer Tutucusu 2">
            <a:extLst>
              <a:ext uri="{FF2B5EF4-FFF2-40B4-BE49-F238E27FC236}">
                <a16:creationId xmlns:a16="http://schemas.microsoft.com/office/drawing/2014/main" xmlns="" id="{9BB07895-1EC7-47C7-AA91-3051461EF176}"/>
              </a:ext>
            </a:extLst>
          </p:cNvPr>
          <p:cNvSpPr>
            <a:spLocks noGrp="1"/>
          </p:cNvSpPr>
          <p:nvPr>
            <p:ph idx="1"/>
          </p:nvPr>
        </p:nvSpPr>
        <p:spPr/>
        <p:txBody>
          <a:bodyPr vert="horz" lIns="91440" tIns="45720" rIns="91440" bIns="45720" rtlCol="0" anchor="t">
            <a:normAutofit/>
          </a:bodyPr>
          <a:lstStyle/>
          <a:p>
            <a:r>
              <a:rPr lang="tr-TR" dirty="0"/>
              <a:t>Kulak Kalıbı: Eğer kulak kalıbı kulağa uygun değilse veya tam olarak yerine oturmuyorsa, bu durum öğrenciye rahatsızlık verebilir. Aynı durum kulak kalıbında bir hasar olduğunda da geçerlidir. Böyle durumlarda cihazdan rahatsız edici tiz bir ses duyulur. Ayrıca kulak kiri, kulak kalıbını tıkayarak işlevini yerine getirmesine engel olur. Bu nedenle belirli aralıklarla kulak kalıbının cihazdan çıkarılarak ılık, sabunlu su ile temizlenmesi gerekir.</a:t>
            </a:r>
          </a:p>
          <a:p>
            <a:r>
              <a:rPr lang="tr-TR" dirty="0"/>
              <a:t>Bitmiş Piller: Öğretmenler çocuğun tepkilerinin azalmasından pillerin bitmiş olduğunun farkına kolayca varabilirler. Pillerin bitmeden değiştirilmesi, öğrencilerin belli aralıklarla azalan sesle karşı karşıya kalmasını önleyecektir. Ayrıca piller, artı ve eksi yönlerine dikkat edilerek takılmalıdır. </a:t>
            </a:r>
            <a:br>
              <a:rPr lang="tr-TR" dirty="0"/>
            </a:br>
            <a:endParaRPr lang="tr-TR" dirty="0"/>
          </a:p>
        </p:txBody>
      </p:sp>
    </p:spTree>
    <p:extLst>
      <p:ext uri="{BB962C8B-B14F-4D97-AF65-F5344CB8AC3E}">
        <p14:creationId xmlns:p14="http://schemas.microsoft.com/office/powerpoint/2010/main" val="369977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76256B5-2291-4CC3-B097-FA3AAA40362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425CEA0-3983-46E1-8882-A685EF08F683}"/>
              </a:ext>
            </a:extLst>
          </p:cNvPr>
          <p:cNvSpPr>
            <a:spLocks noGrp="1"/>
          </p:cNvSpPr>
          <p:nvPr>
            <p:ph idx="1"/>
          </p:nvPr>
        </p:nvSpPr>
        <p:spPr/>
        <p:txBody>
          <a:bodyPr vert="horz" lIns="91440" tIns="45720" rIns="91440" bIns="45720" rtlCol="0" anchor="t">
            <a:normAutofit/>
          </a:bodyPr>
          <a:lstStyle/>
          <a:p>
            <a:r>
              <a:rPr lang="tr-TR" dirty="0"/>
              <a:t>Cihaz Kordonları: Eğer kordonda bir hasar var ise cihazdan hiç ses çıkmaz, değiştirilmeleri gerekir. Kordonların değiştirilmesi kolay bir işlemdir.</a:t>
            </a:r>
          </a:p>
          <a:p>
            <a:r>
              <a:rPr lang="tr-TR" dirty="0"/>
              <a:t>Açma Kapama Düğmesi: Öğretmenler düzenli olarak öğrencilerin cihazlarının açık olup olmadığını kontrol etmelidirler. Öğrenciler, cihazı ilk kullanmaya başladıklarında sıklıkla düğmesini kapalı tutma eğiliminde olabilirler. Öğrenciler cihaz kullanımına alıştıktan sonra, cihazın sürekli açık olması konusunda daha dikkatli olacak, cihazlarını kendileri kontrol etmeyi öğreneceklerdir. Buna rağmen öğretmenler günde en az bir kez cihaz kontrolüne devam etmelidirler.</a:t>
            </a:r>
            <a:br>
              <a:rPr lang="tr-TR" dirty="0"/>
            </a:br>
            <a:endParaRPr lang="tr-TR" dirty="0"/>
          </a:p>
        </p:txBody>
      </p:sp>
    </p:spTree>
    <p:extLst>
      <p:ext uri="{BB962C8B-B14F-4D97-AF65-F5344CB8AC3E}">
        <p14:creationId xmlns:p14="http://schemas.microsoft.com/office/powerpoint/2010/main" val="246754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metin içeren bir resim&#10;&#10;Çok yüksek güvenilirlikle oluşturulmuş açıklama">
            <a:extLst>
              <a:ext uri="{FF2B5EF4-FFF2-40B4-BE49-F238E27FC236}">
                <a16:creationId xmlns:a16="http://schemas.microsoft.com/office/drawing/2014/main" xmlns="" id="{5249D1D7-1CA6-4A89-BDFC-43DA92C8B9FF}"/>
              </a:ext>
            </a:extLst>
          </p:cNvPr>
          <p:cNvPicPr>
            <a:picLocks noChangeAspect="1"/>
          </p:cNvPicPr>
          <p:nvPr/>
        </p:nvPicPr>
        <p:blipFill>
          <a:blip r:embed="rId2"/>
          <a:stretch>
            <a:fillRect/>
          </a:stretch>
        </p:blipFill>
        <p:spPr>
          <a:xfrm>
            <a:off x="966061" y="245671"/>
            <a:ext cx="8322589" cy="6314994"/>
          </a:xfrm>
          <a:prstGeom prst="rect">
            <a:avLst/>
          </a:prstGeom>
        </p:spPr>
      </p:pic>
    </p:spTree>
    <p:extLst>
      <p:ext uri="{BB962C8B-B14F-4D97-AF65-F5344CB8AC3E}">
        <p14:creationId xmlns:p14="http://schemas.microsoft.com/office/powerpoint/2010/main" val="2371168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7F62E2-E30E-475A-A32A-39AE9237754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B1BFE6E-5A83-42F7-A086-EB9638085EB4}"/>
              </a:ext>
            </a:extLst>
          </p:cNvPr>
          <p:cNvSpPr>
            <a:spLocks noGrp="1"/>
          </p:cNvSpPr>
          <p:nvPr>
            <p:ph idx="1"/>
          </p:nvPr>
        </p:nvSpPr>
        <p:spPr/>
        <p:txBody>
          <a:bodyPr vert="horz" lIns="91440" tIns="45720" rIns="91440" bIns="45720" rtlCol="0" anchor="t">
            <a:normAutofit/>
          </a:bodyPr>
          <a:lstStyle/>
          <a:p>
            <a:r>
              <a:rPr lang="tr-TR" dirty="0"/>
              <a:t>Kulakta Oluşan Yaralar: Kulakta bir enfeksiyon veya yara bulunması durumlarında cihaz kesinlikle kullanılmamalıdır. Öğrenci rahatsızlığının belirtilerini gösterdiği anda, bir sağlık uzmanından yardım alınmalıdır.</a:t>
            </a:r>
          </a:p>
          <a:p>
            <a:r>
              <a:rPr lang="tr-TR" dirty="0"/>
              <a:t>Öğrenci, cihazını kaybetmemesi ve koruması konusunda bilinçlendirilmeli ve gerekirse yaşı küçük öğrenciler için cihaz, bir gözlük ipi yardımıyla boynuna asılarak düşmemesi için önlemler alınmalıdır. Ayrıca cihaz kullanımı konusunda çocuğun ailesi bilgilendirilmeli, cihazın temizliği, nasıl kontrol edileceği aileye öğretilmelidir.</a:t>
            </a:r>
          </a:p>
        </p:txBody>
      </p:sp>
    </p:spTree>
    <p:extLst>
      <p:ext uri="{BB962C8B-B14F-4D97-AF65-F5344CB8AC3E}">
        <p14:creationId xmlns:p14="http://schemas.microsoft.com/office/powerpoint/2010/main" val="4167988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descr="ekran görüntüsü içeren bir resim&#10;&#10;Çok yüksek güvenilirlikle oluşturulmuş açıklama">
            <a:extLst>
              <a:ext uri="{FF2B5EF4-FFF2-40B4-BE49-F238E27FC236}">
                <a16:creationId xmlns:a16="http://schemas.microsoft.com/office/drawing/2014/main" xmlns="" id="{34D0ED22-E750-4E7B-A355-34599D4FCAA0}"/>
              </a:ext>
            </a:extLst>
          </p:cNvPr>
          <p:cNvPicPr>
            <a:picLocks noChangeAspect="1"/>
          </p:cNvPicPr>
          <p:nvPr/>
        </p:nvPicPr>
        <p:blipFill>
          <a:blip r:embed="rId2"/>
          <a:stretch>
            <a:fillRect/>
          </a:stretch>
        </p:blipFill>
        <p:spPr>
          <a:xfrm>
            <a:off x="-2822" y="5701"/>
            <a:ext cx="12197641" cy="6846595"/>
          </a:xfrm>
          <a:prstGeom prst="rect">
            <a:avLst/>
          </a:prstGeom>
        </p:spPr>
      </p:pic>
    </p:spTree>
    <p:extLst>
      <p:ext uri="{BB962C8B-B14F-4D97-AF65-F5344CB8AC3E}">
        <p14:creationId xmlns:p14="http://schemas.microsoft.com/office/powerpoint/2010/main" val="3998766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D7FF84F-30B1-446E-B603-455C8BAA44CF}"/>
              </a:ext>
            </a:extLst>
          </p:cNvPr>
          <p:cNvSpPr>
            <a:spLocks noGrp="1"/>
          </p:cNvSpPr>
          <p:nvPr>
            <p:ph type="title"/>
          </p:nvPr>
        </p:nvSpPr>
        <p:spPr/>
        <p:txBody>
          <a:bodyPr/>
          <a:lstStyle/>
          <a:p>
            <a:pPr algn="ctr"/>
            <a:r>
              <a:rPr lang="tr-TR" sz="4000" dirty="0"/>
              <a:t>İŞİTME KAYIPLI ÇOCUKLARDA İŞİTME CİHAZI KULLANMAYA BAŞLAMA YAŞI</a:t>
            </a:r>
          </a:p>
        </p:txBody>
      </p:sp>
      <p:sp>
        <p:nvSpPr>
          <p:cNvPr id="3" name="İçerik Yer Tutucusu 2">
            <a:extLst>
              <a:ext uri="{FF2B5EF4-FFF2-40B4-BE49-F238E27FC236}">
                <a16:creationId xmlns:a16="http://schemas.microsoft.com/office/drawing/2014/main" xmlns="" id="{C5F8365E-7CCF-4458-B520-D7319D28294E}"/>
              </a:ext>
            </a:extLst>
          </p:cNvPr>
          <p:cNvSpPr>
            <a:spLocks noGrp="1"/>
          </p:cNvSpPr>
          <p:nvPr>
            <p:ph idx="1"/>
          </p:nvPr>
        </p:nvSpPr>
        <p:spPr/>
        <p:txBody>
          <a:bodyPr vert="horz" lIns="91440" tIns="45720" rIns="91440" bIns="45720" rtlCol="0" anchor="t">
            <a:normAutofit/>
          </a:bodyPr>
          <a:lstStyle/>
          <a:p>
            <a:r>
              <a:rPr lang="tr-TR" dirty="0"/>
              <a:t>Günümüzde, mevcut olan objektif değerlendirme yöntemleriyle işitme kaybının teşhisi daha erken yapılabilmektedir. Kaybın teşhis edildiği </a:t>
            </a:r>
            <a:r>
              <a:rPr lang="tr-TR" b="1" dirty="0"/>
              <a:t>en erken </a:t>
            </a:r>
            <a:r>
              <a:rPr lang="tr-TR" dirty="0"/>
              <a:t>dönemde fizyolojik ve psikolojik yoksunluğu önlemek için işitme cihazı önerilmelidir.</a:t>
            </a:r>
          </a:p>
          <a:p>
            <a:r>
              <a:rPr lang="tr-TR" b="1" dirty="0"/>
              <a:t>İşitme cihazı verilmesi için bir yaş sınırı yoktur. İşitme kaybının teşhis edildiği en erken dönemde verilmelidir.</a:t>
            </a:r>
            <a:endParaRPr lang="tr-TR" dirty="0"/>
          </a:p>
          <a:p>
            <a:endParaRPr lang="tr-TR" dirty="0"/>
          </a:p>
        </p:txBody>
      </p:sp>
    </p:spTree>
    <p:extLst>
      <p:ext uri="{BB962C8B-B14F-4D97-AF65-F5344CB8AC3E}">
        <p14:creationId xmlns:p14="http://schemas.microsoft.com/office/powerpoint/2010/main" val="218109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5D806B6-FF24-41B6-8B57-B77262D12205}"/>
              </a:ext>
            </a:extLst>
          </p:cNvPr>
          <p:cNvSpPr>
            <a:spLocks noGrp="1"/>
          </p:cNvSpPr>
          <p:nvPr>
            <p:ph type="title"/>
          </p:nvPr>
        </p:nvSpPr>
        <p:spPr/>
        <p:txBody>
          <a:bodyPr/>
          <a:lstStyle/>
          <a:p>
            <a:r>
              <a:rPr lang="tr-TR" dirty="0" err="1"/>
              <a:t>Koklear</a:t>
            </a:r>
            <a:r>
              <a:rPr lang="tr-TR" dirty="0"/>
              <a:t> </a:t>
            </a:r>
            <a:r>
              <a:rPr lang="tr-TR" dirty="0" err="1"/>
              <a:t>İmplant</a:t>
            </a:r>
          </a:p>
        </p:txBody>
      </p:sp>
      <p:pic>
        <p:nvPicPr>
          <p:cNvPr id="3" name="Resim 3">
            <a:extLst>
              <a:ext uri="{FF2B5EF4-FFF2-40B4-BE49-F238E27FC236}">
                <a16:creationId xmlns:a16="http://schemas.microsoft.com/office/drawing/2014/main" xmlns="" id="{A48A33C1-08A8-4457-9BE8-C0F8D9D8D96F}"/>
              </a:ext>
            </a:extLst>
          </p:cNvPr>
          <p:cNvPicPr>
            <a:picLocks noChangeAspect="1"/>
          </p:cNvPicPr>
          <p:nvPr/>
        </p:nvPicPr>
        <p:blipFill>
          <a:blip r:embed="rId2"/>
          <a:stretch>
            <a:fillRect/>
          </a:stretch>
        </p:blipFill>
        <p:spPr>
          <a:xfrm>
            <a:off x="1859845" y="1515904"/>
            <a:ext cx="8190087" cy="5279634"/>
          </a:xfrm>
          <a:prstGeom prst="rect">
            <a:avLst/>
          </a:prstGeom>
        </p:spPr>
      </p:pic>
    </p:spTree>
    <p:extLst>
      <p:ext uri="{BB962C8B-B14F-4D97-AF65-F5344CB8AC3E}">
        <p14:creationId xmlns:p14="http://schemas.microsoft.com/office/powerpoint/2010/main" val="1017493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D99696-3730-48BB-9C6F-C56A5A937941}"/>
              </a:ext>
            </a:extLst>
          </p:cNvPr>
          <p:cNvSpPr>
            <a:spLocks noGrp="1"/>
          </p:cNvSpPr>
          <p:nvPr>
            <p:ph type="title"/>
          </p:nvPr>
        </p:nvSpPr>
        <p:spPr/>
        <p:txBody>
          <a:bodyPr/>
          <a:lstStyle/>
          <a:p>
            <a:r>
              <a:rPr lang="tr-TR" dirty="0" err="1"/>
              <a:t>Koklear</a:t>
            </a:r>
            <a:r>
              <a:rPr lang="tr-TR" dirty="0"/>
              <a:t> </a:t>
            </a:r>
            <a:r>
              <a:rPr lang="tr-TR" dirty="0" err="1"/>
              <a:t>implant</a:t>
            </a:r>
            <a:r>
              <a:rPr lang="tr-TR" dirty="0"/>
              <a:t> nedir?</a:t>
            </a:r>
          </a:p>
          <a:p>
            <a:endParaRPr lang="tr-TR" dirty="0"/>
          </a:p>
        </p:txBody>
      </p:sp>
      <p:sp>
        <p:nvSpPr>
          <p:cNvPr id="3" name="İçerik Yer Tutucusu 2">
            <a:extLst>
              <a:ext uri="{FF2B5EF4-FFF2-40B4-BE49-F238E27FC236}">
                <a16:creationId xmlns:a16="http://schemas.microsoft.com/office/drawing/2014/main" xmlns="" id="{1B4DCB09-07CD-422E-8259-C6E7B05759C3}"/>
              </a:ext>
            </a:extLst>
          </p:cNvPr>
          <p:cNvSpPr>
            <a:spLocks noGrp="1"/>
          </p:cNvSpPr>
          <p:nvPr>
            <p:ph idx="1"/>
          </p:nvPr>
        </p:nvSpPr>
        <p:spPr/>
        <p:txBody>
          <a:bodyPr vert="horz" lIns="91440" tIns="45720" rIns="91440" bIns="45720" rtlCol="0" anchor="t">
            <a:normAutofit/>
          </a:bodyPr>
          <a:lstStyle/>
          <a:p>
            <a:r>
              <a:rPr lang="tr-TR" dirty="0" err="1"/>
              <a:t>Koklear</a:t>
            </a:r>
            <a:r>
              <a:rPr lang="tr-TR" dirty="0"/>
              <a:t> </a:t>
            </a:r>
            <a:r>
              <a:rPr lang="tr-TR" dirty="0" err="1"/>
              <a:t>implant</a:t>
            </a:r>
            <a:r>
              <a:rPr lang="tr-TR" dirty="0"/>
              <a:t>, hasarlı iç kulağın fonksiyonunu yerine getiren bir elektronik tıbbi cihazdır. Seslerin şiddetini yükselten işitme cihazlarının aksine, </a:t>
            </a:r>
            <a:r>
              <a:rPr lang="tr-TR" dirty="0" err="1"/>
              <a:t>koklear</a:t>
            </a:r>
            <a:r>
              <a:rPr lang="tr-TR" dirty="0"/>
              <a:t> </a:t>
            </a:r>
            <a:r>
              <a:rPr lang="tr-TR" dirty="0" err="1"/>
              <a:t>implantlar</a:t>
            </a:r>
            <a:r>
              <a:rPr lang="tr-TR" dirty="0"/>
              <a:t> beyne ses sinyalleri sağlamak için iç kulağın hasarlı parçalarının (</a:t>
            </a:r>
            <a:r>
              <a:rPr lang="tr-TR" dirty="0" err="1"/>
              <a:t>koklea</a:t>
            </a:r>
            <a:r>
              <a:rPr lang="tr-TR" dirty="0"/>
              <a:t>) işini yapar.</a:t>
            </a:r>
          </a:p>
        </p:txBody>
      </p:sp>
    </p:spTree>
    <p:extLst>
      <p:ext uri="{BB962C8B-B14F-4D97-AF65-F5344CB8AC3E}">
        <p14:creationId xmlns:p14="http://schemas.microsoft.com/office/powerpoint/2010/main" val="241495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3685F53-7CE2-4563-BE2D-6F16210177E7}"/>
              </a:ext>
            </a:extLst>
          </p:cNvPr>
          <p:cNvSpPr>
            <a:spLocks noGrp="1"/>
          </p:cNvSpPr>
          <p:nvPr>
            <p:ph type="title"/>
          </p:nvPr>
        </p:nvSpPr>
        <p:spPr/>
        <p:txBody>
          <a:bodyPr/>
          <a:lstStyle/>
          <a:p>
            <a:r>
              <a:rPr lang="tr-TR" dirty="0"/>
              <a:t>Kimler için uygundur?</a:t>
            </a:r>
          </a:p>
          <a:p>
            <a:endParaRPr lang="tr-TR" dirty="0"/>
          </a:p>
        </p:txBody>
      </p:sp>
      <p:sp>
        <p:nvSpPr>
          <p:cNvPr id="3" name="İçerik Yer Tutucusu 2">
            <a:extLst>
              <a:ext uri="{FF2B5EF4-FFF2-40B4-BE49-F238E27FC236}">
                <a16:creationId xmlns:a16="http://schemas.microsoft.com/office/drawing/2014/main" xmlns="" id="{DB999E1E-5D2B-4381-BB7D-9AC816420FB7}"/>
              </a:ext>
            </a:extLst>
          </p:cNvPr>
          <p:cNvSpPr>
            <a:spLocks noGrp="1"/>
          </p:cNvSpPr>
          <p:nvPr>
            <p:ph idx="1"/>
          </p:nvPr>
        </p:nvSpPr>
        <p:spPr/>
        <p:txBody>
          <a:bodyPr vert="horz" lIns="91440" tIns="45720" rIns="91440" bIns="45720" rtlCol="0" anchor="t">
            <a:normAutofit lnSpcReduction="10000"/>
          </a:bodyPr>
          <a:lstStyle/>
          <a:p>
            <a:r>
              <a:rPr lang="tr-TR" dirty="0"/>
              <a:t>Her iki kulakta orta dereceli ile ağır arasında işitme bozukluğu olanlar</a:t>
            </a:r>
          </a:p>
          <a:p>
            <a:r>
              <a:rPr lang="tr-TR" dirty="0"/>
              <a:t>İşitme cihazlarından çok az fayda görenler veya hiç fayda görmeyenler</a:t>
            </a:r>
          </a:p>
          <a:p>
            <a:r>
              <a:rPr lang="tr-TR" dirty="0" err="1"/>
              <a:t>İmplant</a:t>
            </a:r>
            <a:r>
              <a:rPr lang="tr-TR" dirty="0"/>
              <a:t> takılacak kulakta işitme sağlığı uzmanlarınca yapılan cümle algılama testlerinde %50 veya daha düşük puan alanlar</a:t>
            </a:r>
          </a:p>
          <a:p>
            <a:r>
              <a:rPr lang="tr-TR" dirty="0" err="1"/>
              <a:t>İmplant</a:t>
            </a:r>
            <a:r>
              <a:rPr lang="tr-TR" dirty="0"/>
              <a:t> takılmayan kulakta veya işitme cihazı kullanılan her iki kulakta işitme sağlığı uzmanlarınca yapılan cümle algılama testlerinde %60 veya daha düşük puan alanlar</a:t>
            </a:r>
          </a:p>
          <a:p>
            <a:r>
              <a:rPr lang="tr-TR" dirty="0"/>
              <a:t>İşitme cihazının yeterli olduğu durumlarda, çok uzun süredir var olan işitme kaybı nedeniyle işitme siniri uyarılmadıysa ya da hasarlıysa, işitme kaybı iç kulak ile ilgili değilse, hasta için genel anestezi ve ameliyat tehlike oluşturuyorsa </a:t>
            </a:r>
            <a:r>
              <a:rPr lang="tr-TR" dirty="0" err="1"/>
              <a:t>koklear</a:t>
            </a:r>
            <a:r>
              <a:rPr lang="tr-TR" dirty="0"/>
              <a:t> </a:t>
            </a:r>
            <a:r>
              <a:rPr lang="tr-TR" dirty="0" err="1"/>
              <a:t>implant</a:t>
            </a:r>
            <a:r>
              <a:rPr lang="tr-TR" dirty="0"/>
              <a:t> operasyonu yapmak </a:t>
            </a:r>
            <a:r>
              <a:rPr lang="tr-TR" b="1" dirty="0"/>
              <a:t>uygun değildir.</a:t>
            </a:r>
          </a:p>
        </p:txBody>
      </p:sp>
    </p:spTree>
    <p:extLst>
      <p:ext uri="{BB962C8B-B14F-4D97-AF65-F5344CB8AC3E}">
        <p14:creationId xmlns:p14="http://schemas.microsoft.com/office/powerpoint/2010/main" val="1941848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0473760-CA51-41AF-90A6-AD012F14E9FF}"/>
              </a:ext>
            </a:extLst>
          </p:cNvPr>
          <p:cNvSpPr>
            <a:spLocks noGrp="1"/>
          </p:cNvSpPr>
          <p:nvPr>
            <p:ph type="title"/>
          </p:nvPr>
        </p:nvSpPr>
        <p:spPr/>
        <p:txBody>
          <a:bodyPr/>
          <a:lstStyle/>
          <a:p>
            <a:r>
              <a:rPr lang="tr-TR"/>
              <a:t>Nasıl çalışırlar?</a:t>
            </a:r>
          </a:p>
          <a:p>
            <a:endParaRPr lang="tr-TR" dirty="0"/>
          </a:p>
        </p:txBody>
      </p:sp>
      <p:sp>
        <p:nvSpPr>
          <p:cNvPr id="3" name="İçerik Yer Tutucusu 2">
            <a:extLst>
              <a:ext uri="{FF2B5EF4-FFF2-40B4-BE49-F238E27FC236}">
                <a16:creationId xmlns:a16="http://schemas.microsoft.com/office/drawing/2014/main" xmlns="" id="{560599F7-A7AA-4427-91F1-C0328F28A6E0}"/>
              </a:ext>
            </a:extLst>
          </p:cNvPr>
          <p:cNvSpPr>
            <a:spLocks noGrp="1"/>
          </p:cNvSpPr>
          <p:nvPr>
            <p:ph idx="1"/>
          </p:nvPr>
        </p:nvSpPr>
        <p:spPr/>
        <p:txBody>
          <a:bodyPr vert="horz" lIns="91440" tIns="45720" rIns="91440" bIns="45720" rtlCol="0" anchor="t">
            <a:normAutofit lnSpcReduction="10000"/>
          </a:bodyPr>
          <a:lstStyle/>
          <a:p>
            <a:r>
              <a:rPr lang="tr-TR" dirty="0"/>
              <a:t>Pek çok insan, iç kulaklarındaki (veya </a:t>
            </a:r>
            <a:r>
              <a:rPr lang="tr-TR" dirty="0" err="1"/>
              <a:t>kokleadaki</a:t>
            </a:r>
            <a:r>
              <a:rPr lang="tr-TR" dirty="0"/>
              <a:t>) tüylü hücreler zarar gördüğünden, işitme kaybı yaşar. </a:t>
            </a:r>
            <a:r>
              <a:rPr lang="tr-TR" dirty="0" err="1"/>
              <a:t>Koklear</a:t>
            </a:r>
            <a:r>
              <a:rPr lang="tr-TR" dirty="0"/>
              <a:t> </a:t>
            </a:r>
            <a:r>
              <a:rPr lang="tr-TR" dirty="0" err="1"/>
              <a:t>implant</a:t>
            </a:r>
            <a:r>
              <a:rPr lang="tr-TR" dirty="0"/>
              <a:t>, sesin işitme sinirlerinize iletilebilmesini ve işitmenizi sağlar.</a:t>
            </a:r>
          </a:p>
          <a:p>
            <a:pPr marL="457200" indent="-457200">
              <a:buAutoNum type="arabicPeriod"/>
            </a:pPr>
            <a:r>
              <a:rPr lang="tr-TR" dirty="0"/>
              <a:t>Kulak arkasında veya vücutta taşınan </a:t>
            </a:r>
            <a:r>
              <a:rPr lang="tr-TR" b="1" dirty="0"/>
              <a:t>bir ses işlemcisi</a:t>
            </a:r>
            <a:r>
              <a:rPr lang="tr-TR" dirty="0"/>
              <a:t> sesi yakalar ve dijital koda dönüştürür. Ses işlemcisinde tüm sisteme güç sağlayan bir pil bulunur.</a:t>
            </a:r>
          </a:p>
          <a:p>
            <a:pPr marL="457200" indent="-457200">
              <a:buAutoNum type="arabicPeriod"/>
            </a:pPr>
            <a:r>
              <a:rPr lang="tr-TR" dirty="0"/>
              <a:t>Ses işlemcisi dijital olarak kodlanmış sesi başınızın dışındaki </a:t>
            </a:r>
            <a:r>
              <a:rPr lang="tr-TR" b="1" dirty="0"/>
              <a:t>bobin</a:t>
            </a:r>
            <a:r>
              <a:rPr lang="tr-TR" dirty="0"/>
              <a:t> üzerinden </a:t>
            </a:r>
            <a:r>
              <a:rPr lang="tr-TR" dirty="0" err="1"/>
              <a:t>implanta</a:t>
            </a:r>
            <a:r>
              <a:rPr lang="tr-TR" dirty="0"/>
              <a:t> iletir.</a:t>
            </a:r>
          </a:p>
          <a:p>
            <a:pPr marL="457200" indent="-457200">
              <a:buAutoNum type="arabicPeriod"/>
            </a:pPr>
            <a:r>
              <a:rPr lang="tr-TR" b="1" dirty="0" err="1"/>
              <a:t>İmplant</a:t>
            </a:r>
            <a:r>
              <a:rPr lang="tr-TR" dirty="0"/>
              <a:t> dijital olarak kodlanmış sesi elektrik darbelerine dönüştürür ve </a:t>
            </a:r>
            <a:r>
              <a:rPr lang="tr-TR" dirty="0" err="1"/>
              <a:t>koklea</a:t>
            </a:r>
            <a:r>
              <a:rPr lang="tr-TR" dirty="0"/>
              <a:t> (iç kulak) içine yerleştirilmiş elektrot dizinine gönderir.</a:t>
            </a:r>
          </a:p>
          <a:p>
            <a:pPr marL="457200" indent="-457200">
              <a:buAutoNum type="arabicPeriod"/>
            </a:pPr>
            <a:r>
              <a:rPr lang="tr-TR" dirty="0" err="1"/>
              <a:t>İmplant</a:t>
            </a:r>
            <a:r>
              <a:rPr lang="tr-TR" dirty="0"/>
              <a:t> üzerindeki elektrotlar </a:t>
            </a:r>
            <a:r>
              <a:rPr lang="tr-TR" dirty="0" err="1"/>
              <a:t>kokleada</a:t>
            </a:r>
            <a:r>
              <a:rPr lang="tr-TR" dirty="0"/>
              <a:t> bulunan </a:t>
            </a:r>
            <a:r>
              <a:rPr lang="tr-TR" b="1" dirty="0"/>
              <a:t>işitme sinirini</a:t>
            </a:r>
            <a:r>
              <a:rPr lang="tr-TR" dirty="0"/>
              <a:t> uyarır, işitme siniri darbeleri beyne gönderir ve bunlar beyinde ses olarak algılanır.</a:t>
            </a:r>
          </a:p>
          <a:p>
            <a:endParaRPr lang="tr-TR" dirty="0"/>
          </a:p>
        </p:txBody>
      </p:sp>
    </p:spTree>
    <p:extLst>
      <p:ext uri="{BB962C8B-B14F-4D97-AF65-F5344CB8AC3E}">
        <p14:creationId xmlns:p14="http://schemas.microsoft.com/office/powerpoint/2010/main" val="1232599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46A13AA-BB92-48E9-BD50-FE6D9DCFAE73}"/>
              </a:ext>
            </a:extLst>
          </p:cNvPr>
          <p:cNvSpPr>
            <a:spLocks noGrp="1"/>
          </p:cNvSpPr>
          <p:nvPr>
            <p:ph type="title"/>
          </p:nvPr>
        </p:nvSpPr>
        <p:spPr/>
        <p:txBody>
          <a:bodyPr/>
          <a:lstStyle/>
          <a:p>
            <a:r>
              <a:rPr lang="tr-TR" dirty="0" err="1"/>
              <a:t>Koklear</a:t>
            </a:r>
            <a:r>
              <a:rPr lang="tr-TR" dirty="0"/>
              <a:t> </a:t>
            </a:r>
            <a:r>
              <a:rPr lang="tr-TR" dirty="0" err="1"/>
              <a:t>implant</a:t>
            </a:r>
            <a:r>
              <a:rPr lang="tr-TR" dirty="0"/>
              <a:t> operasyonunun avantajları nelerdir?</a:t>
            </a:r>
          </a:p>
          <a:p>
            <a:endParaRPr lang="tr-TR" dirty="0"/>
          </a:p>
        </p:txBody>
      </p:sp>
      <p:sp>
        <p:nvSpPr>
          <p:cNvPr id="3" name="İçerik Yer Tutucusu 2">
            <a:extLst>
              <a:ext uri="{FF2B5EF4-FFF2-40B4-BE49-F238E27FC236}">
                <a16:creationId xmlns:a16="http://schemas.microsoft.com/office/drawing/2014/main" xmlns="" id="{22253BB8-5592-4AA3-B500-9855EA439D82}"/>
              </a:ext>
            </a:extLst>
          </p:cNvPr>
          <p:cNvSpPr>
            <a:spLocks noGrp="1"/>
          </p:cNvSpPr>
          <p:nvPr>
            <p:ph idx="1"/>
          </p:nvPr>
        </p:nvSpPr>
        <p:spPr/>
        <p:txBody>
          <a:bodyPr vert="horz" lIns="91440" tIns="45720" rIns="91440" bIns="45720" rtlCol="0" anchor="t">
            <a:normAutofit lnSpcReduction="10000"/>
          </a:bodyPr>
          <a:lstStyle/>
          <a:p>
            <a:r>
              <a:rPr lang="tr-TR" dirty="0" err="1"/>
              <a:t>Koklear</a:t>
            </a:r>
            <a:r>
              <a:rPr lang="tr-TR" dirty="0"/>
              <a:t> </a:t>
            </a:r>
            <a:r>
              <a:rPr lang="tr-TR" dirty="0" err="1"/>
              <a:t>implant</a:t>
            </a:r>
            <a:r>
              <a:rPr lang="tr-TR" dirty="0"/>
              <a:t> operasyonunda genel anestezi altında, kulak arkasından, iç kulağa delik açılarak </a:t>
            </a:r>
            <a:r>
              <a:rPr lang="tr-TR" dirty="0" err="1"/>
              <a:t>implant</a:t>
            </a:r>
            <a:r>
              <a:rPr lang="tr-TR" dirty="0"/>
              <a:t> takılır. </a:t>
            </a:r>
            <a:r>
              <a:rPr lang="tr-TR" dirty="0" err="1"/>
              <a:t>Koklear</a:t>
            </a:r>
            <a:r>
              <a:rPr lang="tr-TR" dirty="0"/>
              <a:t> </a:t>
            </a:r>
            <a:r>
              <a:rPr lang="tr-TR" dirty="0" err="1"/>
              <a:t>implant</a:t>
            </a:r>
            <a:r>
              <a:rPr lang="tr-TR" dirty="0"/>
              <a:t> operasyonu 2-4 saat süren, ağrısız bir işlemdir. Hastalar, genellikle ertesi gün sosyal yaşamlarına dönerler.</a:t>
            </a:r>
          </a:p>
          <a:p>
            <a:r>
              <a:rPr lang="tr-TR" dirty="0" err="1"/>
              <a:t>Koklear</a:t>
            </a:r>
            <a:r>
              <a:rPr lang="tr-TR" dirty="0"/>
              <a:t> </a:t>
            </a:r>
            <a:r>
              <a:rPr lang="tr-TR" dirty="0" err="1"/>
              <a:t>implantla</a:t>
            </a:r>
            <a:r>
              <a:rPr lang="tr-TR" dirty="0"/>
              <a:t> cümle anlama oranı %80’dir (İşitme cihazlarında %10’dur). Kişiler çevresel sesleri daha iyi anlayarak, günlük yaşam daha iyi adapte olabilmekte ve korna, alarm ve siren sesi gibi sesleri algılayarak kendilerini daha güvenli hissedebilmekteler.</a:t>
            </a:r>
          </a:p>
          <a:p>
            <a:r>
              <a:rPr lang="tr-TR" dirty="0"/>
              <a:t>Gürültülü ortamlarda sesler daha iyi ayırt edilebilir.</a:t>
            </a:r>
          </a:p>
          <a:p>
            <a:r>
              <a:rPr lang="tr-TR" dirty="0"/>
              <a:t>Telefonda konuşmak daha kolaydır.</a:t>
            </a:r>
          </a:p>
          <a:p>
            <a:r>
              <a:rPr lang="tr-TR" dirty="0"/>
              <a:t>Kişi dinlediği müzikteki notları daha detaylı algılayarak, daha etkin ve keyifli bir şekilde müzik dinleyebilir.</a:t>
            </a:r>
          </a:p>
          <a:p>
            <a:endParaRPr lang="tr-TR" dirty="0"/>
          </a:p>
        </p:txBody>
      </p:sp>
    </p:spTree>
    <p:extLst>
      <p:ext uri="{BB962C8B-B14F-4D97-AF65-F5344CB8AC3E}">
        <p14:creationId xmlns:p14="http://schemas.microsoft.com/office/powerpoint/2010/main" val="3174062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1D2169-F78B-4321-9B89-F01FAD22F183}"/>
              </a:ext>
            </a:extLst>
          </p:cNvPr>
          <p:cNvSpPr>
            <a:spLocks noGrp="1"/>
          </p:cNvSpPr>
          <p:nvPr>
            <p:ph type="title"/>
          </p:nvPr>
        </p:nvSpPr>
        <p:spPr/>
        <p:txBody>
          <a:bodyPr/>
          <a:lstStyle/>
          <a:p>
            <a:r>
              <a:rPr lang="tr-TR" dirty="0" err="1"/>
              <a:t>Koklear</a:t>
            </a:r>
            <a:r>
              <a:rPr lang="tr-TR" dirty="0"/>
              <a:t> </a:t>
            </a:r>
            <a:r>
              <a:rPr lang="tr-TR" dirty="0" err="1"/>
              <a:t>implant</a:t>
            </a:r>
            <a:r>
              <a:rPr lang="tr-TR" dirty="0"/>
              <a:t> kullanılırken nelere dikkat edilmelidir?</a:t>
            </a:r>
            <a:endParaRPr lang="tr-TR"/>
          </a:p>
          <a:p>
            <a:endParaRPr lang="tr-TR" dirty="0"/>
          </a:p>
        </p:txBody>
      </p:sp>
      <p:sp>
        <p:nvSpPr>
          <p:cNvPr id="3" name="İçerik Yer Tutucusu 2">
            <a:extLst>
              <a:ext uri="{FF2B5EF4-FFF2-40B4-BE49-F238E27FC236}">
                <a16:creationId xmlns:a16="http://schemas.microsoft.com/office/drawing/2014/main" xmlns="" id="{9D30AF6E-BF07-4C5C-B546-874AB77C560C}"/>
              </a:ext>
            </a:extLst>
          </p:cNvPr>
          <p:cNvSpPr>
            <a:spLocks noGrp="1"/>
          </p:cNvSpPr>
          <p:nvPr>
            <p:ph idx="1"/>
          </p:nvPr>
        </p:nvSpPr>
        <p:spPr/>
        <p:txBody>
          <a:bodyPr vert="horz" lIns="91440" tIns="45720" rIns="91440" bIns="45720" rtlCol="0" anchor="t">
            <a:normAutofit/>
          </a:bodyPr>
          <a:lstStyle/>
          <a:p>
            <a:r>
              <a:rPr lang="tr-TR" dirty="0" err="1"/>
              <a:t>Koklear</a:t>
            </a:r>
            <a:r>
              <a:rPr lang="tr-TR" dirty="0"/>
              <a:t> </a:t>
            </a:r>
            <a:r>
              <a:rPr lang="tr-TR" dirty="0" err="1"/>
              <a:t>implant</a:t>
            </a:r>
            <a:r>
              <a:rPr lang="tr-TR" dirty="0"/>
              <a:t> cihazının dışında bulunan kısmı daima kuru olmalıdır.</a:t>
            </a:r>
          </a:p>
          <a:p>
            <a:r>
              <a:rPr lang="tr-TR" dirty="0"/>
              <a:t>Kişi, statik elektrik almaktan mümkün olduğunca kaçınmalıdır.</a:t>
            </a:r>
          </a:p>
          <a:p>
            <a:r>
              <a:rPr lang="tr-TR" dirty="0"/>
              <a:t>Cep telefonu gibi radyo dalgaları kullanan aletler, cihazın sesi iletmesini kısa süre de olsa engelleyebilirler.</a:t>
            </a:r>
          </a:p>
          <a:p>
            <a:r>
              <a:rPr lang="tr-TR" dirty="0"/>
              <a:t>Başa darbe almaktan kaçınılmalıdır.</a:t>
            </a:r>
          </a:p>
          <a:p>
            <a:endParaRPr lang="tr-TR" dirty="0"/>
          </a:p>
        </p:txBody>
      </p:sp>
    </p:spTree>
    <p:extLst>
      <p:ext uri="{BB962C8B-B14F-4D97-AF65-F5344CB8AC3E}">
        <p14:creationId xmlns:p14="http://schemas.microsoft.com/office/powerpoint/2010/main" val="1852374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F338EA-91D0-4DBB-ADAC-1EC64C7B6179}"/>
              </a:ext>
            </a:extLst>
          </p:cNvPr>
          <p:cNvSpPr>
            <a:spLocks noGrp="1"/>
          </p:cNvSpPr>
          <p:nvPr>
            <p:ph type="ctrTitle"/>
          </p:nvPr>
        </p:nvSpPr>
        <p:spPr/>
        <p:txBody>
          <a:bodyPr/>
          <a:lstStyle/>
          <a:p>
            <a:r>
              <a:rPr lang="tr-TR" dirty="0"/>
              <a:t>Eğitim</a:t>
            </a:r>
          </a:p>
        </p:txBody>
      </p:sp>
      <p:sp>
        <p:nvSpPr>
          <p:cNvPr id="3" name="Alt Başlık 2">
            <a:extLst>
              <a:ext uri="{FF2B5EF4-FFF2-40B4-BE49-F238E27FC236}">
                <a16:creationId xmlns:a16="http://schemas.microsoft.com/office/drawing/2014/main" xmlns="" id="{82696727-FF1C-493B-ADD4-16C568EBBCEF}"/>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70244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66A16F1-1722-46C6-A808-195926B35CD3}"/>
              </a:ext>
            </a:extLst>
          </p:cNvPr>
          <p:cNvSpPr>
            <a:spLocks noGrp="1"/>
          </p:cNvSpPr>
          <p:nvPr>
            <p:ph type="title"/>
          </p:nvPr>
        </p:nvSpPr>
        <p:spPr/>
        <p:txBody>
          <a:bodyPr/>
          <a:lstStyle/>
          <a:p>
            <a:r>
              <a:rPr lang="tr-TR" dirty="0"/>
              <a:t>Dış kulak</a:t>
            </a:r>
          </a:p>
        </p:txBody>
      </p:sp>
      <p:sp>
        <p:nvSpPr>
          <p:cNvPr id="3" name="İçerik Yer Tutucusu 2">
            <a:extLst>
              <a:ext uri="{FF2B5EF4-FFF2-40B4-BE49-F238E27FC236}">
                <a16:creationId xmlns:a16="http://schemas.microsoft.com/office/drawing/2014/main" xmlns="" id="{A6936D2B-8DFC-454C-8203-4BA73451FBE0}"/>
              </a:ext>
            </a:extLst>
          </p:cNvPr>
          <p:cNvSpPr>
            <a:spLocks noGrp="1"/>
          </p:cNvSpPr>
          <p:nvPr>
            <p:ph idx="1"/>
          </p:nvPr>
        </p:nvSpPr>
        <p:spPr/>
        <p:txBody>
          <a:bodyPr vert="horz" lIns="91440" tIns="45720" rIns="91440" bIns="45720" rtlCol="0" anchor="t">
            <a:normAutofit/>
          </a:bodyPr>
          <a:lstStyle/>
          <a:p>
            <a:r>
              <a:rPr lang="tr-TR" dirty="0"/>
              <a:t>Dış kulak, kulak kepçesi ve kulak yolundan oluşur. Kulak yolu, orta kulağın </a:t>
            </a:r>
            <a:r>
              <a:rPr lang="tr-TR" dirty="0" err="1"/>
              <a:t>timpan</a:t>
            </a:r>
            <a:r>
              <a:rPr lang="tr-TR" dirty="0"/>
              <a:t> zarında son bulur. </a:t>
            </a:r>
            <a:endParaRPr lang="tr-TR"/>
          </a:p>
          <a:p>
            <a:r>
              <a:rPr lang="tr-TR" dirty="0"/>
              <a:t>Görevi; ses dalgalarını merkezi sinir sisteminin algılayabileceği sinirsel uyarılara çevirmektir. Ayrıca kulak zarının nemli ve yumuşak kalmasını sağlamaktır.</a:t>
            </a:r>
          </a:p>
        </p:txBody>
      </p:sp>
    </p:spTree>
    <p:extLst>
      <p:ext uri="{BB962C8B-B14F-4D97-AF65-F5344CB8AC3E}">
        <p14:creationId xmlns:p14="http://schemas.microsoft.com/office/powerpoint/2010/main" val="518173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FB1CA1-6A9F-4BA7-832E-9279DEB9E66D}"/>
              </a:ext>
            </a:extLst>
          </p:cNvPr>
          <p:cNvSpPr>
            <a:spLocks noGrp="1"/>
          </p:cNvSpPr>
          <p:nvPr>
            <p:ph type="title"/>
          </p:nvPr>
        </p:nvSpPr>
        <p:spPr/>
        <p:txBody>
          <a:bodyPr/>
          <a:lstStyle/>
          <a:p>
            <a:r>
              <a:rPr lang="tr-TR" dirty="0"/>
              <a:t>İşitme Engelli Çocukların Eğitimi</a:t>
            </a:r>
          </a:p>
        </p:txBody>
      </p:sp>
      <p:sp>
        <p:nvSpPr>
          <p:cNvPr id="3" name="İçerik Yer Tutucusu 2">
            <a:extLst>
              <a:ext uri="{FF2B5EF4-FFF2-40B4-BE49-F238E27FC236}">
                <a16:creationId xmlns:a16="http://schemas.microsoft.com/office/drawing/2014/main" xmlns="" id="{97A56927-64A1-4203-AEE1-1D96A0271240}"/>
              </a:ext>
            </a:extLst>
          </p:cNvPr>
          <p:cNvSpPr>
            <a:spLocks noGrp="1"/>
          </p:cNvSpPr>
          <p:nvPr>
            <p:ph idx="1"/>
          </p:nvPr>
        </p:nvSpPr>
        <p:spPr/>
        <p:txBody>
          <a:bodyPr vert="horz" lIns="91440" tIns="45720" rIns="91440" bIns="45720" rtlCol="0" anchor="t">
            <a:normAutofit/>
          </a:bodyPr>
          <a:lstStyle/>
          <a:p>
            <a:r>
              <a:rPr lang="tr-TR" dirty="0"/>
              <a:t>Ülkemizde işitme engelli çocukların eğitimi, okullardaki kaynaştırma, özel eğitim sınıfları ve </a:t>
            </a:r>
            <a:r>
              <a:rPr lang="tr-TR" dirty="0" err="1"/>
              <a:t>İçem'lerde</a:t>
            </a:r>
            <a:r>
              <a:rPr lang="tr-TR" dirty="0"/>
              <a:t> (İşitme engelli çocuklar eğitim merkezi) yapılıyor.</a:t>
            </a:r>
          </a:p>
          <a:p>
            <a:r>
              <a:rPr lang="tr-TR" b="1" dirty="0"/>
              <a:t>Kaynaştırma Eğitimi; </a:t>
            </a:r>
            <a:r>
              <a:rPr lang="tr-TR" dirty="0"/>
              <a:t>Özel ihtiyaçları olan çocuklar kaynaştırma eğitimlerini, normal gelişim gösteren çocuklarla beraber resmi veya özel </a:t>
            </a:r>
            <a:r>
              <a:rPr lang="tr-TR" dirty="0" err="1"/>
              <a:t>okllarda</a:t>
            </a:r>
            <a:r>
              <a:rPr lang="tr-TR" dirty="0"/>
              <a:t> sürdürür.</a:t>
            </a:r>
          </a:p>
          <a:p>
            <a:r>
              <a:rPr lang="tr-TR" b="1" dirty="0"/>
              <a:t>Özel Eğitim Sınıfı; </a:t>
            </a:r>
            <a:r>
              <a:rPr lang="tr-TR" dirty="0"/>
              <a:t>Resmi veya özel okulların bünyesinde özel eğitim gerektiren öğrenciler için açılan sınıflardır.</a:t>
            </a:r>
          </a:p>
          <a:p>
            <a:r>
              <a:rPr lang="tr-TR" b="1" dirty="0"/>
              <a:t>İşitme Engelli Çocuklar Eğitim Merkezi (</a:t>
            </a:r>
            <a:r>
              <a:rPr lang="tr-TR" b="1" dirty="0" err="1"/>
              <a:t>İçem</a:t>
            </a:r>
            <a:r>
              <a:rPr lang="tr-TR" b="1" dirty="0"/>
              <a:t>); </a:t>
            </a:r>
            <a:r>
              <a:rPr lang="tr-TR" dirty="0"/>
              <a:t>Zorunlu öğretim çağında olup da normal eğitim programlarına devam edemeyecek olan çocuklar için açılan eğitim merkezleridir. Ve bu eğitimler ücretsizdir.</a:t>
            </a:r>
          </a:p>
        </p:txBody>
      </p:sp>
    </p:spTree>
    <p:extLst>
      <p:ext uri="{BB962C8B-B14F-4D97-AF65-F5344CB8AC3E}">
        <p14:creationId xmlns:p14="http://schemas.microsoft.com/office/powerpoint/2010/main" val="1144186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BC35F64-E2B9-4532-85CD-85C6B0B698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1D1F077-92E7-412C-A7D3-725B1A236B95}"/>
              </a:ext>
            </a:extLst>
          </p:cNvPr>
          <p:cNvSpPr>
            <a:spLocks noGrp="1"/>
          </p:cNvSpPr>
          <p:nvPr>
            <p:ph idx="1"/>
          </p:nvPr>
        </p:nvSpPr>
        <p:spPr/>
        <p:txBody>
          <a:bodyPr vert="horz" lIns="91440" tIns="45720" rIns="91440" bIns="45720" rtlCol="0" anchor="t">
            <a:normAutofit/>
          </a:bodyPr>
          <a:lstStyle/>
          <a:p>
            <a:r>
              <a:rPr lang="tr-TR" dirty="0"/>
              <a:t>Ancak özel eğitim kurumlarında verilen özel eğitim hizmetleri ücretlidir. Özel eğitim kurumlarına devam eden çocuklar, haftanın belirli günlerinde saatlik eğitim almaktadır.(</a:t>
            </a:r>
            <a:r>
              <a:rPr lang="tr-TR" i="1" dirty="0"/>
              <a:t>özel rehabilitasyon merkezlerinde</a:t>
            </a:r>
            <a:r>
              <a:rPr lang="tr-TR" dirty="0"/>
              <a:t>)</a:t>
            </a:r>
          </a:p>
          <a:p>
            <a:r>
              <a:rPr lang="tr-TR" dirty="0"/>
              <a:t>Bu eğitimlerin </a:t>
            </a:r>
            <a:r>
              <a:rPr lang="tr-TR" dirty="0">
                <a:solidFill>
                  <a:schemeClr val="accent1">
                    <a:lumMod val="75000"/>
                  </a:schemeClr>
                </a:solidFill>
              </a:rPr>
              <a:t>ayda 12 </a:t>
            </a:r>
            <a:r>
              <a:rPr lang="tr-TR" dirty="0"/>
              <a:t>saatlik bölümü (8 ders saati bireysel,4 ders saati grup eğitimi olmak üzere) devlet tarafından karşılanmaktadır.</a:t>
            </a:r>
          </a:p>
          <a:p>
            <a:endParaRPr lang="tr-TR" dirty="0"/>
          </a:p>
        </p:txBody>
      </p:sp>
    </p:spTree>
    <p:extLst>
      <p:ext uri="{BB962C8B-B14F-4D97-AF65-F5344CB8AC3E}">
        <p14:creationId xmlns:p14="http://schemas.microsoft.com/office/powerpoint/2010/main" val="2542373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A436002-54CE-4CC3-A252-5AC9F53C135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59CF8BD-7290-4E9C-827B-CC7061C924D0}"/>
              </a:ext>
            </a:extLst>
          </p:cNvPr>
          <p:cNvSpPr>
            <a:spLocks noGrp="1"/>
          </p:cNvSpPr>
          <p:nvPr>
            <p:ph idx="1"/>
          </p:nvPr>
        </p:nvSpPr>
        <p:spPr/>
        <p:txBody>
          <a:bodyPr vert="horz" lIns="91440" tIns="45720" rIns="91440" bIns="45720" rtlCol="0" anchor="t">
            <a:normAutofit/>
          </a:bodyPr>
          <a:lstStyle/>
          <a:p>
            <a:r>
              <a:rPr lang="tr-TR" b="1" i="1" dirty="0"/>
              <a:t>Rehberlik araştırma merkezine destek eğitim almak için başvuran bir ailenin izlemesi gereken süreç şu şekildedir:</a:t>
            </a:r>
            <a:endParaRPr lang="tr-TR" dirty="0"/>
          </a:p>
          <a:p>
            <a:r>
              <a:rPr lang="tr-TR" dirty="0"/>
              <a:t>Rehberlik araştırma merkezinden veli randevu talebinde bulunur.</a:t>
            </a:r>
          </a:p>
          <a:p>
            <a:r>
              <a:rPr lang="tr-TR" dirty="0"/>
              <a:t>Randevu belgesi ile randevu günü ve saatinde bireyin incelenmesi için RAM’a başvurur.</a:t>
            </a:r>
          </a:p>
          <a:p>
            <a:r>
              <a:rPr lang="tr-TR" dirty="0"/>
              <a:t>Birey zorunlu eğitim çağında ise kayıtlı olduğu okul bireyin bireysel gelişim formunu doldurur.(ilk inceleme ve kademe değişikliklerinde eğitsel değerlendirme formu, diğer incelemelerde bireysel gelişim formu)</a:t>
            </a:r>
          </a:p>
          <a:p>
            <a:endParaRPr lang="tr-TR" dirty="0"/>
          </a:p>
        </p:txBody>
      </p:sp>
    </p:spTree>
    <p:extLst>
      <p:ext uri="{BB962C8B-B14F-4D97-AF65-F5344CB8AC3E}">
        <p14:creationId xmlns:p14="http://schemas.microsoft.com/office/powerpoint/2010/main" val="2235980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AC50118-0520-4301-A5A5-9F2EDA6AB0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A41623E-A833-4345-9428-64AA2F463CE0}"/>
              </a:ext>
            </a:extLst>
          </p:cNvPr>
          <p:cNvSpPr>
            <a:spLocks noGrp="1"/>
          </p:cNvSpPr>
          <p:nvPr>
            <p:ph idx="1"/>
          </p:nvPr>
        </p:nvSpPr>
        <p:spPr/>
        <p:txBody>
          <a:bodyPr vert="horz" lIns="91440" tIns="45720" rIns="91440" bIns="45720" rtlCol="0" anchor="t">
            <a:normAutofit/>
          </a:bodyPr>
          <a:lstStyle/>
          <a:p>
            <a:r>
              <a:rPr lang="tr-TR" dirty="0"/>
              <a:t>Özel eğitim değerlendirme kurulu bireyin performansını, yetersizlik türünü ve gelişim özelliklerini dikkate olarak bireye uygun resmi tedbir kararı alır.(tam zamanlı kaynaştırma, yarı zamanlı kaynaştırma, eğitim uygulama okulu gibi)</a:t>
            </a:r>
          </a:p>
          <a:p>
            <a:r>
              <a:rPr lang="tr-TR" dirty="0"/>
              <a:t>Kararlar oybirliği veya oy çokluğu ile alınır.</a:t>
            </a:r>
          </a:p>
          <a:p>
            <a:r>
              <a:rPr lang="tr-TR" dirty="0"/>
              <a:t>Karar sonuçları öğrencinin veli veya vasisi tarafından teslim alınarak (varsa) okuluna ve rehabilitasyon merkezine olacak şekilde birer nüshası ile ilgili kurumlar tarafından işleme alınır.</a:t>
            </a:r>
          </a:p>
          <a:p>
            <a:endParaRPr lang="tr-TR" dirty="0"/>
          </a:p>
        </p:txBody>
      </p:sp>
    </p:spTree>
    <p:extLst>
      <p:ext uri="{BB962C8B-B14F-4D97-AF65-F5344CB8AC3E}">
        <p14:creationId xmlns:p14="http://schemas.microsoft.com/office/powerpoint/2010/main" val="2823002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1E8B83C-7E5A-4304-ADA4-9A51617EF4FB}"/>
              </a:ext>
            </a:extLst>
          </p:cNvPr>
          <p:cNvSpPr>
            <a:spLocks noGrp="1"/>
          </p:cNvSpPr>
          <p:nvPr>
            <p:ph type="title"/>
          </p:nvPr>
        </p:nvSpPr>
        <p:spPr/>
        <p:txBody>
          <a:bodyPr/>
          <a:lstStyle/>
          <a:p>
            <a:r>
              <a:rPr lang="tr-TR" dirty="0"/>
              <a:t>Eğitim Yöntemleri</a:t>
            </a:r>
          </a:p>
        </p:txBody>
      </p:sp>
      <p:sp>
        <p:nvSpPr>
          <p:cNvPr id="3" name="İçerik Yer Tutucusu 2">
            <a:extLst>
              <a:ext uri="{FF2B5EF4-FFF2-40B4-BE49-F238E27FC236}">
                <a16:creationId xmlns:a16="http://schemas.microsoft.com/office/drawing/2014/main" xmlns="" id="{DC8D41DB-7DC7-42B2-8241-F99803CF3D30}"/>
              </a:ext>
            </a:extLst>
          </p:cNvPr>
          <p:cNvSpPr>
            <a:spLocks noGrp="1"/>
          </p:cNvSpPr>
          <p:nvPr>
            <p:ph idx="1"/>
          </p:nvPr>
        </p:nvSpPr>
        <p:spPr/>
        <p:txBody>
          <a:bodyPr vert="horz" lIns="91440" tIns="45720" rIns="91440" bIns="45720" rtlCol="0" anchor="t">
            <a:normAutofit/>
          </a:bodyPr>
          <a:lstStyle/>
          <a:p>
            <a:r>
              <a:rPr lang="tr-TR" dirty="0"/>
              <a:t>İşitme engelli öğrencileri eğitimlerinde çeşitli yöntemler uygulanmaktadır. Bunların en yaygınları;</a:t>
            </a:r>
          </a:p>
          <a:p>
            <a:r>
              <a:rPr lang="tr-TR" dirty="0"/>
              <a:t>İşaret Dili; Dilsel ve işitsel yetisini kullanamayan işitme </a:t>
            </a:r>
            <a:r>
              <a:rPr lang="tr-TR" dirty="0" err="1"/>
              <a:t>engellli</a:t>
            </a:r>
            <a:r>
              <a:rPr lang="tr-TR" dirty="0"/>
              <a:t> bireyler ise kendi aralarında iletişim kurmak için el hareketleri ile mimiklerini kullanırlar. Jestlerle ve mimiklerle yapılan bu işaretlerin tümüne işaret dili denir.</a:t>
            </a:r>
          </a:p>
          <a:p>
            <a:r>
              <a:rPr lang="tr-TR" dirty="0"/>
              <a:t>Dudak Okuma; (İşitme engelli) bireylerin dudak ve ağız hareketlerini izleyerek konuşmaları algılamasına dudak okuma denir. </a:t>
            </a:r>
          </a:p>
          <a:p>
            <a:r>
              <a:rPr lang="tr-TR" dirty="0"/>
              <a:t>Doğal İşitsel Sözel Yöntem; İşitme engellilerde, konuşmanın gelişimi için, var olan işitme kalıntılarından yararlanarak, işitme kaybına uygun aygıtların kullanılmasıyla doğal ve </a:t>
            </a:r>
            <a:r>
              <a:rPr lang="tr-TR" dirty="0" err="1"/>
              <a:t>etkileşimci</a:t>
            </a:r>
            <a:r>
              <a:rPr lang="tr-TR" dirty="0"/>
              <a:t> ortamlarda konuşma ve dil gelişimini sağlayan bir tür sözel iletişim yöntemi.</a:t>
            </a:r>
          </a:p>
        </p:txBody>
      </p:sp>
    </p:spTree>
    <p:extLst>
      <p:ext uri="{BB962C8B-B14F-4D97-AF65-F5344CB8AC3E}">
        <p14:creationId xmlns:p14="http://schemas.microsoft.com/office/powerpoint/2010/main" val="3109546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İşitme Engelliler Okulları Adres ve İletişim Bilgileri</a:t>
            </a:r>
            <a:br>
              <a:rPr lang="tr-TR" b="1" dirty="0"/>
            </a:br>
            <a:endParaRPr lang="tr-TR" dirty="0"/>
          </a:p>
        </p:txBody>
      </p:sp>
      <p:sp>
        <p:nvSpPr>
          <p:cNvPr id="3" name="İçerik Yer Tutucusu 2"/>
          <p:cNvSpPr>
            <a:spLocks noGrp="1"/>
          </p:cNvSpPr>
          <p:nvPr>
            <p:ph idx="1"/>
          </p:nvPr>
        </p:nvSpPr>
        <p:spPr/>
        <p:txBody>
          <a:bodyPr>
            <a:normAutofit fontScale="85000" lnSpcReduction="10000"/>
          </a:bodyPr>
          <a:lstStyle/>
          <a:p>
            <a:r>
              <a:rPr lang="tr-TR" dirty="0"/>
              <a:t>1 Adana Seyhan, Seyhan İşitme Engelliler İlköğretim Okulu: Mücahitler Caddesi. 0 322 225 03 49 0 322 225 60 66</a:t>
            </a:r>
          </a:p>
          <a:p>
            <a:r>
              <a:rPr lang="tr-TR" dirty="0">
                <a:hlinkClick r:id="rId2"/>
              </a:rPr>
              <a:t>seyhanisitmeengelliler@mynet.com</a:t>
            </a:r>
            <a:endParaRPr lang="tr-TR" dirty="0"/>
          </a:p>
          <a:p>
            <a:r>
              <a:rPr lang="tr-TR" dirty="0"/>
              <a:t>2 Afyon Merkez, </a:t>
            </a:r>
            <a:r>
              <a:rPr lang="tr-TR" dirty="0" err="1"/>
              <a:t>Karahisar</a:t>
            </a:r>
            <a:r>
              <a:rPr lang="tr-TR" dirty="0"/>
              <a:t> İşitme Engelliler İlköğretim Okulu: Ali İhsan Paşa Mahallesi, Şuhut Yolu Afyon. 0 272 216 36 71 0 272 216 45 95</a:t>
            </a:r>
          </a:p>
          <a:p>
            <a:r>
              <a:rPr lang="tr-TR" dirty="0">
                <a:hlinkClick r:id="rId3"/>
              </a:rPr>
              <a:t>karahisarokul@mynet.com</a:t>
            </a:r>
            <a:endParaRPr lang="tr-TR" dirty="0"/>
          </a:p>
          <a:p>
            <a:r>
              <a:rPr lang="tr-TR" dirty="0"/>
              <a:t>3 Amasya Merkez, Lokman Hekim İşitme Engelliler İlköğretim Okulu: Şamlar Mahallesi, </a:t>
            </a:r>
            <a:r>
              <a:rPr lang="tr-TR" dirty="0" err="1"/>
              <a:t>Bahçeleriçi</a:t>
            </a:r>
            <a:r>
              <a:rPr lang="tr-TR" dirty="0"/>
              <a:t> Kalkan Sokak Amasya. 0 358 212 69 84 0 358 218 76 12</a:t>
            </a:r>
          </a:p>
          <a:p>
            <a:r>
              <a:rPr lang="tr-TR" dirty="0">
                <a:hlinkClick r:id="rId4"/>
              </a:rPr>
              <a:t>lokman.hekim@mynet.com</a:t>
            </a:r>
            <a:endParaRPr lang="tr-TR" dirty="0"/>
          </a:p>
          <a:p>
            <a:r>
              <a:rPr lang="tr-TR" dirty="0"/>
              <a:t>4 Ankara Altındağ, Kemal </a:t>
            </a:r>
            <a:r>
              <a:rPr lang="tr-TR" dirty="0" err="1"/>
              <a:t>Yurtbilir</a:t>
            </a:r>
            <a:r>
              <a:rPr lang="tr-TR" dirty="0"/>
              <a:t> İşitme Engelliler İlköğretim Okulu: Örnek Mahallesi, Adalı Hali Sokak, No: 14 Ankara. 0 312 318 60 49 0 312 318 68 40</a:t>
            </a:r>
          </a:p>
          <a:p>
            <a:r>
              <a:rPr lang="tr-TR" dirty="0">
                <a:hlinkClick r:id="rId5"/>
              </a:rPr>
              <a:t>kemalyurtbilir@hotmail.com</a:t>
            </a:r>
            <a:endParaRPr lang="tr-TR" dirty="0"/>
          </a:p>
          <a:p>
            <a:endParaRPr lang="tr-TR" dirty="0"/>
          </a:p>
        </p:txBody>
      </p:sp>
    </p:spTree>
    <p:extLst>
      <p:ext uri="{BB962C8B-B14F-4D97-AF65-F5344CB8AC3E}">
        <p14:creationId xmlns:p14="http://schemas.microsoft.com/office/powerpoint/2010/main" val="3044439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5 Ankara Altındağ, Yahya Özsoy İşitme Engelliler İlköğretim Okulu: Çağdaş Sokak No: 113 </a:t>
            </a:r>
            <a:r>
              <a:rPr lang="tr-TR" dirty="0" err="1"/>
              <a:t>Aydınlıkevler</a:t>
            </a:r>
            <a:r>
              <a:rPr lang="tr-TR" dirty="0"/>
              <a:t>-Altındağ-Ankara. 0 312 316 08 56 0 312 316 63 37</a:t>
            </a:r>
          </a:p>
          <a:p>
            <a:r>
              <a:rPr lang="tr-TR" dirty="0">
                <a:hlinkClick r:id="rId2"/>
              </a:rPr>
              <a:t>yahyaozsoy@hotmail.com</a:t>
            </a:r>
            <a:endParaRPr lang="tr-TR" dirty="0"/>
          </a:p>
          <a:p>
            <a:r>
              <a:rPr lang="tr-TR" dirty="0"/>
              <a:t>6 Ankara Sincan, Yılmaz Balaban İşitme Engelliler İlköğretim Okulu: Gazi Osman Paşa Mahallesi, Asın Sokak Sincan-Ankara. 0 312 273 90 80 0 312 273 99 52</a:t>
            </a:r>
          </a:p>
          <a:p>
            <a:r>
              <a:rPr lang="tr-TR" dirty="0"/>
              <a:t>7 Antalya Merkez, Merkez İşitme Engelliler İlköğretim Okulu: Gündoğdu Mahallesi, 2482. Sokak No: 1 Antalya. 0 242 326 31 30 0 242 326 31 29</a:t>
            </a:r>
          </a:p>
          <a:p>
            <a:r>
              <a:rPr lang="tr-TR" dirty="0"/>
              <a:t>8 Aydın Bozdoğan, Şair Fethi Bey İşitme Engelliler İlköğretim Okulu: Yeni Mahalle, Okullar Caddesi, No: 34 Bozdoğan. 0 256 414 12 82</a:t>
            </a:r>
          </a:p>
          <a:p>
            <a:r>
              <a:rPr lang="tr-TR" dirty="0"/>
              <a:t>9 Bursa Nilüfer, Duyum İşitme Engelliler İlköğretim Okulu: Fethiye Mahallesi, Nilüfer Hatun Caddesi, Milli Piyango </a:t>
            </a:r>
            <a:r>
              <a:rPr lang="tr-TR" dirty="0" err="1"/>
              <a:t>And</a:t>
            </a:r>
            <a:r>
              <a:rPr lang="tr-TR" dirty="0"/>
              <a:t> Lisesi Karşısı, Nilüfer-Bursa. 0 224 241 74 03 0 224 241 74 02</a:t>
            </a:r>
          </a:p>
          <a:p>
            <a:r>
              <a:rPr lang="tr-TR" dirty="0">
                <a:hlinkClick r:id="rId3"/>
              </a:rPr>
              <a:t>duyum-okulu@hotmail.com</a:t>
            </a:r>
            <a:endParaRPr lang="tr-TR" dirty="0"/>
          </a:p>
          <a:p>
            <a:endParaRPr lang="tr-TR" dirty="0"/>
          </a:p>
        </p:txBody>
      </p:sp>
    </p:spTree>
    <p:extLst>
      <p:ext uri="{BB962C8B-B14F-4D97-AF65-F5344CB8AC3E}">
        <p14:creationId xmlns:p14="http://schemas.microsoft.com/office/powerpoint/2010/main" val="3664009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10 Bursa Mustafa Kemal Paşa, </a:t>
            </a:r>
            <a:r>
              <a:rPr lang="tr-TR" dirty="0" err="1"/>
              <a:t>İbn</a:t>
            </a:r>
            <a:r>
              <a:rPr lang="tr-TR" dirty="0"/>
              <a:t>-i Sina İşitme Engelliler İlköğretim Okulu: Orta Mahalle, Koşuyolu Mevki, No: 1 Mustafa Kemal Paşa-Bursa. 0 224 613 17 08 0 224 613 69 91</a:t>
            </a:r>
          </a:p>
          <a:p>
            <a:r>
              <a:rPr lang="tr-TR" dirty="0"/>
              <a:t>11 Çanakkale Gelibolu, Anafartalar İşitme Engelliler İlköğretim Okulu: Cami Kebir Mahallesi, </a:t>
            </a:r>
            <a:r>
              <a:rPr lang="tr-TR" dirty="0" err="1"/>
              <a:t>Ecabat</a:t>
            </a:r>
            <a:r>
              <a:rPr lang="tr-TR" dirty="0"/>
              <a:t> Caddesi, Gelibolu-Çanakkale. 0 286 566 29 85 0 286 566 46 16</a:t>
            </a:r>
          </a:p>
          <a:p>
            <a:r>
              <a:rPr lang="tr-TR" dirty="0"/>
              <a:t>12 Denizli Merkez, Yeşilköy İşitme Engelliler İlköğretim Okulu: Yeşilköy-Denizli. 0 258 373 05 51 0 258 373 05 52</a:t>
            </a:r>
          </a:p>
          <a:p>
            <a:r>
              <a:rPr lang="tr-TR" dirty="0">
                <a:hlinkClick r:id="rId2"/>
              </a:rPr>
              <a:t>215190@meb.gov.tr</a:t>
            </a:r>
            <a:endParaRPr lang="tr-TR" dirty="0"/>
          </a:p>
          <a:p>
            <a:r>
              <a:rPr lang="tr-TR" dirty="0"/>
              <a:t>13 Diyarbakır Merkez, </a:t>
            </a:r>
            <a:r>
              <a:rPr lang="tr-TR" dirty="0" err="1"/>
              <a:t>Surkent</a:t>
            </a:r>
            <a:r>
              <a:rPr lang="tr-TR" dirty="0"/>
              <a:t> İşitme Engelliler İlköğretim Okulu: İstasyon Caddesi. 0 412 221 37 89 0 412 223 14 30</a:t>
            </a:r>
          </a:p>
          <a:p>
            <a:r>
              <a:rPr lang="tr-TR" dirty="0">
                <a:hlinkClick r:id="rId3"/>
              </a:rPr>
              <a:t>mebokul195@ttnet.net.tr</a:t>
            </a:r>
            <a:endParaRPr lang="tr-TR" dirty="0"/>
          </a:p>
          <a:p>
            <a:r>
              <a:rPr lang="tr-TR" dirty="0"/>
              <a:t>14 Edirne Merkez, Şehit Öğrenci Adnan Tunca İşitme Engelliler İlköğretim Okulu: Barutluk Mahallesi, Yıldız Çeşme Sokak, Kıyık. 0 284 214 29 40 0 284 214 29 39</a:t>
            </a:r>
          </a:p>
          <a:p>
            <a:r>
              <a:rPr lang="tr-TR" dirty="0">
                <a:hlinkClick r:id="rId4"/>
              </a:rPr>
              <a:t>adnantunca@ttnet.net.tr</a:t>
            </a:r>
            <a:endParaRPr lang="tr-TR" dirty="0"/>
          </a:p>
          <a:p>
            <a:endParaRPr lang="tr-TR" dirty="0"/>
          </a:p>
        </p:txBody>
      </p:sp>
    </p:spTree>
    <p:extLst>
      <p:ext uri="{BB962C8B-B14F-4D97-AF65-F5344CB8AC3E}">
        <p14:creationId xmlns:p14="http://schemas.microsoft.com/office/powerpoint/2010/main" val="1244425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15 Elazığ Merkez, Genç Osman İşitme Engelliler İlköğretim Okulu: </a:t>
            </a:r>
            <a:r>
              <a:rPr lang="tr-TR" dirty="0" err="1"/>
              <a:t>Abdullahpaşa</a:t>
            </a:r>
            <a:r>
              <a:rPr lang="tr-TR" dirty="0"/>
              <a:t> Mahallesi, 33. Sokak No: 3 0 424 247 25 87 0 424 247 97 54</a:t>
            </a:r>
          </a:p>
          <a:p>
            <a:r>
              <a:rPr lang="tr-TR" dirty="0"/>
              <a:t>16 Erzurum Merkez, İşitme Engelliler Meslek Lisesi: Çat Yolu Üzeri Erzurum. 0 442 342 42 73</a:t>
            </a:r>
          </a:p>
          <a:p>
            <a:r>
              <a:rPr lang="tr-TR" dirty="0"/>
              <a:t>17 Erzurum Merkez, </a:t>
            </a:r>
            <a:r>
              <a:rPr lang="tr-TR" dirty="0" err="1"/>
              <a:t>Dedekorkut</a:t>
            </a:r>
            <a:r>
              <a:rPr lang="tr-TR" dirty="0"/>
              <a:t> İşitme Engelliler İlköğretim Okulu: Çat Yolu Üzeri, K.H.10. Bölüm Müdürlüğü Karşısı, Erzurum. 0 442 315 85 65 0 442 315 85 57</a:t>
            </a:r>
          </a:p>
          <a:p>
            <a:r>
              <a:rPr lang="tr-TR" dirty="0"/>
              <a:t>18 Eskişehir Merkez, Ahmet </a:t>
            </a:r>
            <a:r>
              <a:rPr lang="tr-TR" dirty="0" err="1"/>
              <a:t>Yesevi</a:t>
            </a:r>
            <a:r>
              <a:rPr lang="tr-TR" dirty="0"/>
              <a:t> İşitme Engelliler İlköğretim Okulu: Çamlıca Mahallesi, </a:t>
            </a:r>
            <a:r>
              <a:rPr lang="tr-TR" dirty="0" err="1"/>
              <a:t>Cihangül</a:t>
            </a:r>
            <a:r>
              <a:rPr lang="tr-TR" dirty="0"/>
              <a:t> Sokak, No: 2 0 222 340 19 19 0 222 340 06 07</a:t>
            </a:r>
          </a:p>
          <a:p>
            <a:r>
              <a:rPr lang="tr-TR" dirty="0">
                <a:hlinkClick r:id="rId2"/>
              </a:rPr>
              <a:t>ayesevi_lelo@eskisehirmem.gov.tr</a:t>
            </a:r>
            <a:endParaRPr lang="tr-TR" dirty="0"/>
          </a:p>
          <a:p>
            <a:r>
              <a:rPr lang="tr-TR" dirty="0"/>
              <a:t>19 Gaziantep Şehitkamil, Ali Süzer İşitme Engelliler İlköğretim Okulu: </a:t>
            </a:r>
            <a:r>
              <a:rPr lang="tr-TR" dirty="0" err="1"/>
              <a:t>Sarıgüllük</a:t>
            </a:r>
            <a:r>
              <a:rPr lang="tr-TR" dirty="0"/>
              <a:t> Mahallesi, Kılıç Ali Caddesi, Şehitkamil-Gaziantep. 0 342 321 36 10 0 342 322 23 84</a:t>
            </a:r>
          </a:p>
          <a:p>
            <a:r>
              <a:rPr lang="tr-TR" dirty="0">
                <a:hlinkClick r:id="rId3"/>
              </a:rPr>
              <a:t>mebokul226@ttnet.net.tr</a:t>
            </a:r>
            <a:endParaRPr lang="tr-TR" dirty="0"/>
          </a:p>
          <a:p>
            <a:endParaRPr lang="tr-TR" dirty="0"/>
          </a:p>
        </p:txBody>
      </p:sp>
    </p:spTree>
    <p:extLst>
      <p:ext uri="{BB962C8B-B14F-4D97-AF65-F5344CB8AC3E}">
        <p14:creationId xmlns:p14="http://schemas.microsoft.com/office/powerpoint/2010/main" val="1404904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20 Giresun Eynesil, İşitme Engelliler İlköğretim Okulu: Köseli Mahallesi, Eski </a:t>
            </a:r>
            <a:r>
              <a:rPr lang="tr-TR" dirty="0" err="1"/>
              <a:t>Devletyolu</a:t>
            </a:r>
            <a:r>
              <a:rPr lang="tr-TR" dirty="0"/>
              <a:t> Üzeri, Sahil Caddesi. 0 454 581 23 06 0 454 581 20 25</a:t>
            </a:r>
          </a:p>
          <a:p>
            <a:r>
              <a:rPr lang="tr-TR" dirty="0"/>
              <a:t>21 Isparta Senirkent, İsmail Hakkı Örmeci İşitme Engelliler İlköğretim Okulu: İstiklal Mahallesi, Senirkent-Isparta.</a:t>
            </a:r>
          </a:p>
          <a:p>
            <a:r>
              <a:rPr lang="tr-TR" dirty="0"/>
              <a:t>22 İstanbul Kadıköy, Yeditepe İşitme Engelliler İlköğretim Okulu: Atatürk Mahallesi, </a:t>
            </a:r>
            <a:r>
              <a:rPr lang="tr-TR" dirty="0" err="1"/>
              <a:t>Ataşehir</a:t>
            </a:r>
            <a:r>
              <a:rPr lang="tr-TR" dirty="0"/>
              <a:t> Bulvarı, 2. Gardenya Bitişi, Fırat Caddesi Sonu, No: 5 Kadıköy-İstanbul. 0 216 456 30 92 0 216 456 30 93</a:t>
            </a:r>
          </a:p>
          <a:p>
            <a:r>
              <a:rPr lang="tr-TR" dirty="0">
                <a:hlinkClick r:id="rId2"/>
              </a:rPr>
              <a:t>www.yeditepeisitmeengelliler.k12.tr</a:t>
            </a:r>
            <a:endParaRPr lang="tr-TR" dirty="0"/>
          </a:p>
          <a:p>
            <a:r>
              <a:rPr lang="tr-TR" dirty="0"/>
              <a:t>23 İstanbul Kadıköy, </a:t>
            </a:r>
            <a:r>
              <a:rPr lang="tr-TR" dirty="0" err="1"/>
              <a:t>Dosteller</a:t>
            </a:r>
            <a:r>
              <a:rPr lang="tr-TR" dirty="0"/>
              <a:t> İşitme Engelliler İlköğretim Okulu: Tütüncü Mehmet Efendi Mahallesi, Bestekar Sokak, Göztepe. 0 216 358 09 61 0 216 350 74 20</a:t>
            </a:r>
          </a:p>
          <a:p>
            <a:r>
              <a:rPr lang="tr-TR" dirty="0"/>
              <a:t>24 İstanbul Beyoğlu, Halıcıoğlu İşitme Engelliler İlköğretim Okulu: </a:t>
            </a:r>
            <a:r>
              <a:rPr lang="tr-TR" dirty="0" err="1"/>
              <a:t>Çıksalın</a:t>
            </a:r>
            <a:r>
              <a:rPr lang="tr-TR" dirty="0"/>
              <a:t> Mahallesi, Tokaç Sokak, No: 22 Halıcıoğlu-İstanbul. 0 212 250 81 20</a:t>
            </a:r>
          </a:p>
          <a:p>
            <a:endParaRPr lang="tr-TR" dirty="0"/>
          </a:p>
        </p:txBody>
      </p:sp>
    </p:spTree>
    <p:extLst>
      <p:ext uri="{BB962C8B-B14F-4D97-AF65-F5344CB8AC3E}">
        <p14:creationId xmlns:p14="http://schemas.microsoft.com/office/powerpoint/2010/main" val="13812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66889D6-2A38-4CDC-AD5D-940ED0FB08D0}"/>
              </a:ext>
            </a:extLst>
          </p:cNvPr>
          <p:cNvSpPr>
            <a:spLocks noGrp="1"/>
          </p:cNvSpPr>
          <p:nvPr>
            <p:ph type="title"/>
          </p:nvPr>
        </p:nvSpPr>
        <p:spPr/>
        <p:txBody>
          <a:bodyPr/>
          <a:lstStyle/>
          <a:p>
            <a:r>
              <a:rPr lang="tr-TR" dirty="0"/>
              <a:t>Orta Kulak</a:t>
            </a:r>
          </a:p>
        </p:txBody>
      </p:sp>
      <p:sp>
        <p:nvSpPr>
          <p:cNvPr id="3" name="İçerik Yer Tutucusu 2">
            <a:extLst>
              <a:ext uri="{FF2B5EF4-FFF2-40B4-BE49-F238E27FC236}">
                <a16:creationId xmlns:a16="http://schemas.microsoft.com/office/drawing/2014/main" xmlns="" id="{68EFAA81-A151-4523-A4E1-BB223826DFDB}"/>
              </a:ext>
            </a:extLst>
          </p:cNvPr>
          <p:cNvSpPr>
            <a:spLocks noGrp="1"/>
          </p:cNvSpPr>
          <p:nvPr>
            <p:ph idx="1"/>
          </p:nvPr>
        </p:nvSpPr>
        <p:spPr/>
        <p:txBody>
          <a:bodyPr vert="horz" lIns="91440" tIns="45720" rIns="91440" bIns="45720" rtlCol="0" anchor="t">
            <a:normAutofit/>
          </a:bodyPr>
          <a:lstStyle/>
          <a:p>
            <a:r>
              <a:rPr lang="tr-TR" dirty="0"/>
              <a:t>Şakak kemiği içinde bulunan altı duvarlı bir boşluktur. Görevi; ses dalgalarını merkezi sinir sisteminin algılayabileceği sinirsel uyarılara çevirmektir.</a:t>
            </a:r>
          </a:p>
          <a:p>
            <a:r>
              <a:rPr lang="tr-TR" dirty="0"/>
              <a:t>Orta kulağın içinde birbiriyle arka arkaya eklenmiş üç kemik bulunur. Bunlara işitme kemikçikleri denir. Bu kemikler içten dışa doğru sırasıyla çekiç , örs ve üzengi şeklinde sıralanır.</a:t>
            </a:r>
          </a:p>
          <a:p>
            <a:r>
              <a:rPr lang="tr-TR" dirty="0"/>
              <a:t>Orta kulağın dıştaki Hava ile bağlantısını oluşturan, geniz boşluğuyla orta kulak arasındaki östaki borusu denen kıl genişliğindeki bir kanalcık ayarlar. Ağzımızı açmakla buradan gelen hava iç ve dış basıncın dengesini ayarlar.</a:t>
            </a:r>
          </a:p>
        </p:txBody>
      </p:sp>
    </p:spTree>
    <p:extLst>
      <p:ext uri="{BB962C8B-B14F-4D97-AF65-F5344CB8AC3E}">
        <p14:creationId xmlns:p14="http://schemas.microsoft.com/office/powerpoint/2010/main" val="2596753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25 İstanbul Eminönü, Vezneciler İşitme Engelliler İlköğretim Okulu: Bozdoğan Kemeri Caddesi, No: 18 Vezneciler-Eminönü-İstanbul. 0 212 528 60 19</a:t>
            </a:r>
          </a:p>
          <a:p>
            <a:r>
              <a:rPr lang="tr-TR" dirty="0">
                <a:hlinkClick r:id="rId2"/>
              </a:rPr>
              <a:t>veznecilerisitmeengelliler@yahoo.com</a:t>
            </a:r>
            <a:endParaRPr lang="tr-TR" dirty="0"/>
          </a:p>
          <a:p>
            <a:r>
              <a:rPr lang="tr-TR" dirty="0"/>
              <a:t>26 İstanbul Ümraniye, Yunus Emre İşitme Engelliler İlköğretim Okulu: Yeni Çamlıca Mahallesi, İmar İskan Bulvarı, Yukarı </a:t>
            </a:r>
            <a:r>
              <a:rPr lang="tr-TR" dirty="0" err="1"/>
              <a:t>Dudullu</a:t>
            </a:r>
            <a:r>
              <a:rPr lang="tr-TR" dirty="0"/>
              <a:t>-Ümraniye. 0 216 527 91 74 0 216 364 65 73</a:t>
            </a:r>
          </a:p>
          <a:p>
            <a:r>
              <a:rPr lang="tr-TR" dirty="0">
                <a:hlinkClick r:id="rId3"/>
              </a:rPr>
              <a:t>yunusemre-isitme@ttnet.net.tr</a:t>
            </a:r>
            <a:endParaRPr lang="tr-TR" dirty="0"/>
          </a:p>
          <a:p>
            <a:r>
              <a:rPr lang="tr-TR" dirty="0"/>
              <a:t>27 İstanbul Fatih, Mimar Sinan İşitme Engelliler İlköğretim Okulu: Yamak Sokak, Vatan Caddesi. 0 212 521 93 34 0 212 525 65 67</a:t>
            </a:r>
          </a:p>
          <a:p>
            <a:r>
              <a:rPr lang="tr-TR" dirty="0">
                <a:hlinkClick r:id="rId4"/>
              </a:rPr>
              <a:t>fatihisitmeeng@mynet.com</a:t>
            </a:r>
            <a:endParaRPr lang="tr-TR" dirty="0"/>
          </a:p>
          <a:p>
            <a:r>
              <a:rPr lang="tr-TR" dirty="0"/>
              <a:t>28 İzmir Bayındır, Şehit Oktay Ardıç İşitme Engelliler İlköğretim Okulu: Cami Mahallesi, Fabrika Yolu Sokak, No: 3 Bayındır-İzmir. 0 232 581 20 18 0 232 581 38 38</a:t>
            </a:r>
          </a:p>
          <a:p>
            <a:r>
              <a:rPr lang="tr-TR" dirty="0"/>
              <a:t>29 İzmir Bornova, Tülay Aktaş İşitme Engelliler İlköğretim Okulu: Mevlana Mahallesi, 373/2 Sokak, No: 6/1 Bornova. 0 232 339 78 26 0 232 339 25 37</a:t>
            </a:r>
          </a:p>
          <a:p>
            <a:r>
              <a:rPr lang="tr-TR" dirty="0">
                <a:hlinkClick r:id="rId5"/>
              </a:rPr>
              <a:t>taktasio@ttnet.net.tr</a:t>
            </a:r>
            <a:endParaRPr lang="tr-TR" dirty="0"/>
          </a:p>
          <a:p>
            <a:endParaRPr lang="tr-TR" dirty="0"/>
          </a:p>
        </p:txBody>
      </p:sp>
    </p:spTree>
    <p:extLst>
      <p:ext uri="{BB962C8B-B14F-4D97-AF65-F5344CB8AC3E}">
        <p14:creationId xmlns:p14="http://schemas.microsoft.com/office/powerpoint/2010/main" val="1281218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30 İzmir Konak, Kordon İşitme Engelliler İlköğretim Okulu.</a:t>
            </a:r>
          </a:p>
          <a:p>
            <a:r>
              <a:rPr lang="tr-TR" dirty="0"/>
              <a:t>31 İzmir Karşıyaka, Hasan Kaya İşitme Engelliler İlköğretim Okulu: </a:t>
            </a:r>
            <a:r>
              <a:rPr lang="tr-TR" dirty="0">
                <a:hlinkClick r:id="rId2"/>
              </a:rPr>
              <a:t>hasankayaisitmeengelliler@hotmail.com</a:t>
            </a:r>
            <a:endParaRPr lang="tr-TR" dirty="0"/>
          </a:p>
          <a:p>
            <a:r>
              <a:rPr lang="tr-TR" dirty="0"/>
              <a:t>32 Kahraman Maraş Merkez, Gaziler İşitme Engelliler İlköğretim Okulu: Kayabaşı Mahallesi, </a:t>
            </a:r>
            <a:r>
              <a:rPr lang="tr-TR" dirty="0" err="1"/>
              <a:t>Mesutcan</a:t>
            </a:r>
            <a:r>
              <a:rPr lang="tr-TR" dirty="0"/>
              <a:t> Caddesi, 29. Sokak, No: 3 Kahraman Maraş. 0 344 241 53 21 0 344 241 54 31</a:t>
            </a:r>
          </a:p>
          <a:p>
            <a:r>
              <a:rPr lang="tr-TR" dirty="0"/>
              <a:t>33 Kastamonu Merkez, Halime Çavuş İşitme Engelliler İlköğretim Okulu: </a:t>
            </a:r>
            <a:r>
              <a:rPr lang="tr-TR" dirty="0" err="1"/>
              <a:t>Candaroğulları</a:t>
            </a:r>
            <a:r>
              <a:rPr lang="tr-TR" dirty="0"/>
              <a:t> Mahallesi Kastamonu. 0 366 214 24 46 0 366 214 03 94</a:t>
            </a:r>
          </a:p>
          <a:p>
            <a:r>
              <a:rPr lang="tr-TR" dirty="0"/>
              <a:t>34 Kayseri Develi, </a:t>
            </a:r>
            <a:r>
              <a:rPr lang="tr-TR" dirty="0" err="1"/>
              <a:t>C.Nevzer</a:t>
            </a:r>
            <a:r>
              <a:rPr lang="tr-TR" dirty="0"/>
              <a:t> </a:t>
            </a:r>
            <a:r>
              <a:rPr lang="tr-TR" dirty="0" err="1"/>
              <a:t>Ercis</a:t>
            </a:r>
            <a:r>
              <a:rPr lang="tr-TR" dirty="0"/>
              <a:t> İşitme Engelliler İlköğretim Okulu: Aşık </a:t>
            </a:r>
            <a:r>
              <a:rPr lang="tr-TR" dirty="0" err="1"/>
              <a:t>Seyrani</a:t>
            </a:r>
            <a:r>
              <a:rPr lang="tr-TR" dirty="0"/>
              <a:t> Mahallesi, </a:t>
            </a:r>
            <a:r>
              <a:rPr lang="tr-TR" dirty="0" err="1"/>
              <a:t>Elbiz</a:t>
            </a:r>
            <a:r>
              <a:rPr lang="tr-TR" dirty="0"/>
              <a:t> Karşısı, No: 1 Develi-Kayseri. 0 352 621 60 06</a:t>
            </a:r>
          </a:p>
          <a:p>
            <a:endParaRPr lang="tr-TR" dirty="0"/>
          </a:p>
        </p:txBody>
      </p:sp>
    </p:spTree>
    <p:extLst>
      <p:ext uri="{BB962C8B-B14F-4D97-AF65-F5344CB8AC3E}">
        <p14:creationId xmlns:p14="http://schemas.microsoft.com/office/powerpoint/2010/main" val="407701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35 Kayseri Melikgazi, 80. Yıl İşitme Engelliler İlköğretim Okulu.</a:t>
            </a:r>
          </a:p>
          <a:p>
            <a:r>
              <a:rPr lang="tr-TR" dirty="0"/>
              <a:t>36 Kırıkkale Merkez, Vali Behiç Çelik İşitme Engelliler İlköğretim Okulu: Bahçelievler Mahallesi, Jandarma Er Neşet Öcal Caddesi, No: 14 0 318 256 11 26 0 318 256 04 67</a:t>
            </a:r>
          </a:p>
          <a:p>
            <a:r>
              <a:rPr lang="tr-TR" dirty="0">
                <a:hlinkClick r:id="rId2"/>
              </a:rPr>
              <a:t>757374@meb.gov.tr</a:t>
            </a:r>
            <a:endParaRPr lang="tr-TR" dirty="0"/>
          </a:p>
          <a:p>
            <a:r>
              <a:rPr lang="tr-TR" dirty="0"/>
              <a:t>37 Kırşehir Kaman, </a:t>
            </a:r>
            <a:r>
              <a:rPr lang="tr-TR" dirty="0" err="1"/>
              <a:t>Cevizkent</a:t>
            </a:r>
            <a:r>
              <a:rPr lang="tr-TR" dirty="0"/>
              <a:t> İşitme Engelliler İlköğretim Okulu: </a:t>
            </a:r>
            <a:r>
              <a:rPr lang="tr-TR" dirty="0" err="1"/>
              <a:t>Sarıuşağı</a:t>
            </a:r>
            <a:r>
              <a:rPr lang="tr-TR" dirty="0"/>
              <a:t> Mahallesi, Kale Sokak. 0 386 712 51 02</a:t>
            </a:r>
          </a:p>
          <a:p>
            <a:r>
              <a:rPr lang="tr-TR" dirty="0"/>
              <a:t>38 Kocaeli Karamürsel, A. Gazanfer Bilge İşitme Engelliler İlköğretim Okulu: </a:t>
            </a:r>
            <a:r>
              <a:rPr lang="tr-TR" dirty="0" err="1"/>
              <a:t>Dereköy</a:t>
            </a:r>
            <a:r>
              <a:rPr lang="tr-TR" dirty="0"/>
              <a:t> Beldesi, Kavak Mevkii. 0 262 454 54 88 0 262 454 54 89</a:t>
            </a:r>
          </a:p>
          <a:p>
            <a:r>
              <a:rPr lang="tr-TR" dirty="0"/>
              <a:t>39 Konya Selçuklu, </a:t>
            </a:r>
            <a:r>
              <a:rPr lang="tr-TR" dirty="0" err="1"/>
              <a:t>Konevi</a:t>
            </a:r>
            <a:r>
              <a:rPr lang="tr-TR" dirty="0"/>
              <a:t> İşitme Engelliler İlköğretim Okulu: </a:t>
            </a:r>
            <a:r>
              <a:rPr lang="tr-TR" dirty="0" err="1"/>
              <a:t>Hacıkaymak</a:t>
            </a:r>
            <a:r>
              <a:rPr lang="tr-TR" dirty="0"/>
              <a:t> Mahallesi, İstanbul Sokak, No: 1 Selçuklu-Konya. 0 332 233 18 08 0 332 235 68 00</a:t>
            </a:r>
          </a:p>
          <a:p>
            <a:r>
              <a:rPr lang="tr-TR" dirty="0">
                <a:hlinkClick r:id="rId3"/>
              </a:rPr>
              <a:t>koneviisitme@paknet.com.tr</a:t>
            </a:r>
            <a:endParaRPr lang="tr-TR" dirty="0"/>
          </a:p>
          <a:p>
            <a:endParaRPr lang="tr-TR" dirty="0"/>
          </a:p>
        </p:txBody>
      </p:sp>
    </p:spTree>
    <p:extLst>
      <p:ext uri="{BB962C8B-B14F-4D97-AF65-F5344CB8AC3E}">
        <p14:creationId xmlns:p14="http://schemas.microsoft.com/office/powerpoint/2010/main" val="1258346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40 Kütahya Merkez, İşitme Engelliler İlköğretim Okulu: Zafertepe Mahallesi, </a:t>
            </a:r>
            <a:r>
              <a:rPr lang="tr-TR" dirty="0" err="1"/>
              <a:t>Tacmahal</a:t>
            </a:r>
            <a:r>
              <a:rPr lang="tr-TR" dirty="0"/>
              <a:t> Caddesi Kütahya. 0 274 227 08 82 0 274 227 08 81</a:t>
            </a:r>
          </a:p>
          <a:p>
            <a:r>
              <a:rPr lang="tr-TR" dirty="0">
                <a:hlinkClick r:id="rId2"/>
              </a:rPr>
              <a:t>kthisitmeengelliler@ttnet.net.tr</a:t>
            </a:r>
            <a:endParaRPr lang="tr-TR" dirty="0"/>
          </a:p>
          <a:p>
            <a:r>
              <a:rPr lang="tr-TR" dirty="0"/>
              <a:t>41 Malatya Merkez, </a:t>
            </a:r>
            <a:r>
              <a:rPr lang="tr-TR" dirty="0" err="1"/>
              <a:t>Akşemseddin</a:t>
            </a:r>
            <a:r>
              <a:rPr lang="tr-TR" dirty="0"/>
              <a:t> İşitme Engelliler İlköğretim Okulu: Kaynarca Mahallesi, Tecelli Sokak Malatya. 0 422 361 47 69 0 422 361 48 58</a:t>
            </a:r>
          </a:p>
          <a:p>
            <a:r>
              <a:rPr lang="tr-TR" dirty="0"/>
              <a:t>42 Mersin Merkez, Akdeniz İşitme Engelliler İlköğretim Okulu: </a:t>
            </a:r>
            <a:r>
              <a:rPr lang="tr-TR" dirty="0" err="1"/>
              <a:t>Arpaçsakarlar</a:t>
            </a:r>
            <a:r>
              <a:rPr lang="tr-TR" dirty="0"/>
              <a:t> Kasabası. 0 324 229 34 40 0 324 229 34 40</a:t>
            </a:r>
          </a:p>
          <a:p>
            <a:r>
              <a:rPr lang="tr-TR" dirty="0">
                <a:hlinkClick r:id="rId3"/>
              </a:rPr>
              <a:t>isitmeengelliler@ttnet.net.tr</a:t>
            </a:r>
            <a:endParaRPr lang="tr-TR" dirty="0"/>
          </a:p>
          <a:p>
            <a:r>
              <a:rPr lang="tr-TR" dirty="0"/>
              <a:t>43 Niğde Merkez, Hüdavend Hatun İşitme Engelliler İlköğretim Okulu: Aşağı Kayabaşı Mahallesi, SSK </a:t>
            </a:r>
            <a:r>
              <a:rPr lang="tr-TR" dirty="0" err="1"/>
              <a:t>Hastahanesi</a:t>
            </a:r>
            <a:r>
              <a:rPr lang="tr-TR" dirty="0"/>
              <a:t> Yanı Merkez-Niğde. 0 388 221 00 60 0 388 221 00 60</a:t>
            </a:r>
          </a:p>
          <a:p>
            <a:r>
              <a:rPr lang="tr-TR" dirty="0">
                <a:hlinkClick r:id="rId4"/>
              </a:rPr>
              <a:t>Sagırlar51@hotmail.com</a:t>
            </a:r>
            <a:endParaRPr lang="tr-TR" dirty="0"/>
          </a:p>
          <a:p>
            <a:r>
              <a:rPr lang="tr-TR" dirty="0"/>
              <a:t>44 Ordu Merkez, Nuriye Halit </a:t>
            </a:r>
            <a:r>
              <a:rPr lang="tr-TR" dirty="0" err="1"/>
              <a:t>Çebi</a:t>
            </a:r>
            <a:r>
              <a:rPr lang="tr-TR" dirty="0"/>
              <a:t> İşitme Engelliler İlköğretim Okulu: Cumhuriyet Mahallesi Ordu. 0 452 233 11 05 0 452 233 65 09</a:t>
            </a:r>
          </a:p>
          <a:p>
            <a:endParaRPr lang="tr-TR" dirty="0"/>
          </a:p>
        </p:txBody>
      </p:sp>
    </p:spTree>
    <p:extLst>
      <p:ext uri="{BB962C8B-B14F-4D97-AF65-F5344CB8AC3E}">
        <p14:creationId xmlns:p14="http://schemas.microsoft.com/office/powerpoint/2010/main" val="1692590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a:t>45 Rize Merkez, </a:t>
            </a:r>
            <a:r>
              <a:rPr lang="tr-TR" dirty="0" err="1"/>
              <a:t>Çaykent</a:t>
            </a:r>
            <a:r>
              <a:rPr lang="tr-TR" dirty="0"/>
              <a:t> İşitme Engelliler İlköğretim Okulu: </a:t>
            </a:r>
            <a:r>
              <a:rPr lang="tr-TR" dirty="0" err="1"/>
              <a:t>Paşakuyu</a:t>
            </a:r>
            <a:r>
              <a:rPr lang="tr-TR" dirty="0"/>
              <a:t> Mahallesi, Atatürk Caddesi Rize. 0 464 213 05 55 0 464 213 12 74</a:t>
            </a:r>
          </a:p>
          <a:p>
            <a:r>
              <a:rPr lang="tr-TR" dirty="0">
                <a:hlinkClick r:id="rId2"/>
              </a:rPr>
              <a:t>caykentisen@mynet.com</a:t>
            </a:r>
            <a:endParaRPr lang="tr-TR" dirty="0"/>
          </a:p>
          <a:p>
            <a:r>
              <a:rPr lang="tr-TR" dirty="0"/>
              <a:t> 46 Samsun Merkez, 19 Mayıs İşitme Engelliler İlköğretim Okulu: </a:t>
            </a:r>
            <a:r>
              <a:rPr lang="tr-TR" dirty="0" err="1"/>
              <a:t>Kadifekale</a:t>
            </a:r>
            <a:r>
              <a:rPr lang="tr-TR" dirty="0"/>
              <a:t> Mahallesi, 30 Ağustos Caddesi, No: 1 Samsun. 0 362 446 02 01 0 362 446 01 47</a:t>
            </a:r>
          </a:p>
          <a:p>
            <a:r>
              <a:rPr lang="tr-TR" dirty="0">
                <a:hlinkClick r:id="rId3"/>
              </a:rPr>
              <a:t>isitmeengelliler@mynet.com</a:t>
            </a:r>
            <a:endParaRPr lang="tr-TR" dirty="0"/>
          </a:p>
          <a:p>
            <a:r>
              <a:rPr lang="tr-TR" dirty="0"/>
              <a:t>47 Sivas Merkez, </a:t>
            </a:r>
            <a:r>
              <a:rPr lang="tr-TR" dirty="0" err="1"/>
              <a:t>Buruciye</a:t>
            </a:r>
            <a:r>
              <a:rPr lang="tr-TR" dirty="0"/>
              <a:t> İşitme Engelliler İlköğretim Okulu: </a:t>
            </a:r>
            <a:r>
              <a:rPr lang="tr-TR" dirty="0" err="1"/>
              <a:t>Klavuz</a:t>
            </a:r>
            <a:r>
              <a:rPr lang="tr-TR" dirty="0"/>
              <a:t> Mahallesi, Tekke Önü Mevkii Sivas. 0 346 211 34 58 0 346 211 34 59</a:t>
            </a:r>
          </a:p>
          <a:p>
            <a:r>
              <a:rPr lang="tr-TR" dirty="0">
                <a:hlinkClick r:id="rId4"/>
              </a:rPr>
              <a:t>sivasisitmeengelliler@mynet.com</a:t>
            </a:r>
            <a:endParaRPr lang="tr-TR" dirty="0"/>
          </a:p>
          <a:p>
            <a:r>
              <a:rPr lang="tr-TR" dirty="0"/>
              <a:t>48 Trabzon Merkez, Çamlık İşitme Engelliler İlköğretim Okulu: Huzurevi Altı, Çamlık Mevkii, No: 10 Trabzon. 0 462 231 11 40</a:t>
            </a:r>
          </a:p>
          <a:p>
            <a:r>
              <a:rPr lang="tr-TR" dirty="0"/>
              <a:t>49 Van Merkez, Abdurrahman Gazi İşitme Engelliler İlköğretim Okulu: İstasyon Mahallesi, Merkez-Van. 0 432 223 16 93 0 432 223 16 93</a:t>
            </a:r>
          </a:p>
          <a:p>
            <a:endParaRPr lang="tr-TR" dirty="0"/>
          </a:p>
        </p:txBody>
      </p:sp>
    </p:spTree>
    <p:extLst>
      <p:ext uri="{BB962C8B-B14F-4D97-AF65-F5344CB8AC3E}">
        <p14:creationId xmlns:p14="http://schemas.microsoft.com/office/powerpoint/2010/main" val="839494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50 Zonguldak Merkez, Uzun Mehmet İşitme Engelliler İlköğretim Okulu: </a:t>
            </a:r>
            <a:r>
              <a:rPr lang="tr-TR" dirty="0" err="1"/>
              <a:t>Mehmetcik</a:t>
            </a:r>
            <a:r>
              <a:rPr lang="tr-TR" dirty="0"/>
              <a:t> Caddesi Zonguldak. 0 372 257 74 15 0 372 257 74 95</a:t>
            </a:r>
          </a:p>
          <a:p>
            <a:r>
              <a:rPr lang="tr-TR" dirty="0">
                <a:hlinkClick r:id="rId2"/>
              </a:rPr>
              <a:t>isitme67@hotmail.com</a:t>
            </a:r>
            <a:endParaRPr lang="tr-TR" dirty="0"/>
          </a:p>
          <a:p>
            <a:endParaRPr lang="tr-TR" dirty="0"/>
          </a:p>
        </p:txBody>
      </p:sp>
    </p:spTree>
    <p:extLst>
      <p:ext uri="{BB962C8B-B14F-4D97-AF65-F5344CB8AC3E}">
        <p14:creationId xmlns:p14="http://schemas.microsoft.com/office/powerpoint/2010/main" val="1639005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96F5BC07-696D-45CB-9421-3D0F3E3E9877}"/>
              </a:ext>
            </a:extLst>
          </p:cNvPr>
          <p:cNvPicPr>
            <a:picLocks noChangeAspect="1"/>
          </p:cNvPicPr>
          <p:nvPr/>
        </p:nvPicPr>
        <p:blipFill>
          <a:blip r:embed="rId2"/>
          <a:stretch>
            <a:fillRect/>
          </a:stretch>
        </p:blipFill>
        <p:spPr>
          <a:xfrm>
            <a:off x="1977810" y="61913"/>
            <a:ext cx="7952244" cy="6734174"/>
          </a:xfrm>
          <a:prstGeom prst="rect">
            <a:avLst/>
          </a:prstGeom>
        </p:spPr>
      </p:pic>
    </p:spTree>
    <p:extLst>
      <p:ext uri="{BB962C8B-B14F-4D97-AF65-F5344CB8AC3E}">
        <p14:creationId xmlns:p14="http://schemas.microsoft.com/office/powerpoint/2010/main" val="212341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27B63B-D5FE-42B5-9D6C-B735BB39087F}"/>
              </a:ext>
            </a:extLst>
          </p:cNvPr>
          <p:cNvSpPr>
            <a:spLocks noGrp="1"/>
          </p:cNvSpPr>
          <p:nvPr>
            <p:ph type="title"/>
          </p:nvPr>
        </p:nvSpPr>
        <p:spPr/>
        <p:txBody>
          <a:bodyPr/>
          <a:lstStyle/>
          <a:p>
            <a:r>
              <a:rPr lang="tr-TR" dirty="0"/>
              <a:t>İç Kulak</a:t>
            </a:r>
          </a:p>
        </p:txBody>
      </p:sp>
      <p:sp>
        <p:nvSpPr>
          <p:cNvPr id="3" name="İçerik Yer Tutucusu 2">
            <a:extLst>
              <a:ext uri="{FF2B5EF4-FFF2-40B4-BE49-F238E27FC236}">
                <a16:creationId xmlns:a16="http://schemas.microsoft.com/office/drawing/2014/main" xmlns="" id="{D96DBD64-3B67-4306-ACA9-401F9954DA13}"/>
              </a:ext>
            </a:extLst>
          </p:cNvPr>
          <p:cNvSpPr>
            <a:spLocks noGrp="1"/>
          </p:cNvSpPr>
          <p:nvPr>
            <p:ph idx="1"/>
          </p:nvPr>
        </p:nvSpPr>
        <p:spPr/>
        <p:txBody>
          <a:bodyPr vert="horz" lIns="91440" tIns="45720" rIns="91440" bIns="45720" rtlCol="0" anchor="t">
            <a:normAutofit/>
          </a:bodyPr>
          <a:lstStyle/>
          <a:p>
            <a:r>
              <a:rPr lang="tr-TR" dirty="0"/>
              <a:t>İç kulak işitme ve denge ile ilgili asıl yapıları içermektedir. Şakak kemiği içinde bulunmaktadır. İç kulak başlıca iki yapıdan ve üç bölümden oluşur.</a:t>
            </a:r>
          </a:p>
          <a:p>
            <a:r>
              <a:rPr lang="tr-TR" dirty="0"/>
              <a:t>İlk yapı kemik ikinci ise zardan yapılmıştır. Zardan yapılmış olan yapı kemik yapının içinde bulunmaktadır. İç kulak üç bölümden oluşur.</a:t>
            </a:r>
          </a:p>
          <a:p>
            <a:r>
              <a:rPr lang="tr-TR" dirty="0"/>
              <a:t>Bunlar dolambaç , salyangoz ve içi sıvıyla dolu üç tane </a:t>
            </a:r>
            <a:r>
              <a:rPr lang="tr-TR" dirty="0" err="1"/>
              <a:t>yarim</a:t>
            </a:r>
            <a:r>
              <a:rPr lang="tr-TR" dirty="0"/>
              <a:t> daire kanalından oluşmuştur. Salyangoz bölümünde İşitmemizi sağlayan sinir uçları bulunur. Yarım daire kanalları içinde ise dengemizi sağlayan sinirler vardır. Duyu hücrelerinin bulunduğu kısma </a:t>
            </a:r>
            <a:r>
              <a:rPr lang="tr-TR" dirty="0" err="1"/>
              <a:t>korti</a:t>
            </a:r>
            <a:r>
              <a:rPr lang="tr-TR" dirty="0"/>
              <a:t> organı denir.</a:t>
            </a:r>
          </a:p>
        </p:txBody>
      </p:sp>
    </p:spTree>
    <p:extLst>
      <p:ext uri="{BB962C8B-B14F-4D97-AF65-F5344CB8AC3E}">
        <p14:creationId xmlns:p14="http://schemas.microsoft.com/office/powerpoint/2010/main" val="304221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F83B905-2805-4FD0-BE19-5E08F9190FFA}"/>
              </a:ext>
            </a:extLst>
          </p:cNvPr>
          <p:cNvSpPr>
            <a:spLocks noGrp="1"/>
          </p:cNvSpPr>
          <p:nvPr>
            <p:ph type="title"/>
          </p:nvPr>
        </p:nvSpPr>
        <p:spPr/>
        <p:txBody>
          <a:bodyPr/>
          <a:lstStyle/>
          <a:p>
            <a:r>
              <a:rPr lang="tr-TR" dirty="0"/>
              <a:t>İşitme kaybının nedenleri</a:t>
            </a:r>
          </a:p>
        </p:txBody>
      </p:sp>
      <p:sp>
        <p:nvSpPr>
          <p:cNvPr id="3" name="İçerik Yer Tutucusu 2">
            <a:extLst>
              <a:ext uri="{FF2B5EF4-FFF2-40B4-BE49-F238E27FC236}">
                <a16:creationId xmlns:a16="http://schemas.microsoft.com/office/drawing/2014/main" xmlns="" id="{4014BA10-646E-4F10-8145-31A73166C6D0}"/>
              </a:ext>
            </a:extLst>
          </p:cNvPr>
          <p:cNvSpPr>
            <a:spLocks noGrp="1"/>
          </p:cNvSpPr>
          <p:nvPr>
            <p:ph idx="1"/>
          </p:nvPr>
        </p:nvSpPr>
        <p:spPr/>
        <p:txBody>
          <a:bodyPr vert="horz" lIns="91440" tIns="45720" rIns="91440" bIns="45720" rtlCol="0" anchor="t">
            <a:normAutofit/>
          </a:bodyPr>
          <a:lstStyle/>
          <a:p>
            <a:r>
              <a:rPr lang="tr-TR" dirty="0"/>
              <a:t>İşitme kaybına neden olan durumları üç ana başlıkta inceleyebiliriz;</a:t>
            </a:r>
          </a:p>
          <a:p>
            <a:endParaRPr lang="tr-TR" dirty="0"/>
          </a:p>
          <a:p>
            <a:r>
              <a:rPr lang="tr-TR" dirty="0"/>
              <a:t>1) Doğum öncesinde işitme kaybına neden olabilecek durumlar</a:t>
            </a:r>
          </a:p>
          <a:p>
            <a:endParaRPr lang="tr-TR" dirty="0"/>
          </a:p>
          <a:p>
            <a:r>
              <a:rPr lang="tr-TR" dirty="0"/>
              <a:t>2) Doğum sırasında işitme kaybına neden olabilecek durumlar</a:t>
            </a:r>
          </a:p>
          <a:p>
            <a:endParaRPr lang="tr-TR" dirty="0"/>
          </a:p>
          <a:p>
            <a:r>
              <a:rPr lang="tr-TR" dirty="0"/>
              <a:t>3) Doğum sonrasında işitme kaybına neden olabilecek durumlar</a:t>
            </a:r>
          </a:p>
        </p:txBody>
      </p:sp>
    </p:spTree>
    <p:extLst>
      <p:ext uri="{BB962C8B-B14F-4D97-AF65-F5344CB8AC3E}">
        <p14:creationId xmlns:p14="http://schemas.microsoft.com/office/powerpoint/2010/main" val="3419103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TotalTime>
  <Words>3513</Words>
  <Application>Microsoft Office PowerPoint</Application>
  <PresentationFormat>Geniş ekran</PresentationFormat>
  <Paragraphs>272</Paragraphs>
  <Slides>76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76</vt:i4>
      </vt:variant>
    </vt:vector>
  </HeadingPairs>
  <TitlesOfParts>
    <vt:vector size="80" baseType="lpstr">
      <vt:lpstr>Arial</vt:lpstr>
      <vt:lpstr>Century Gothic</vt:lpstr>
      <vt:lpstr>Wingdings 3</vt:lpstr>
      <vt:lpstr>İyon</vt:lpstr>
      <vt:lpstr>İşitme Kayıpları</vt:lpstr>
      <vt:lpstr>PowerPoint Sunusu</vt:lpstr>
      <vt:lpstr>İşitme Kaybı nedir?</vt:lpstr>
      <vt:lpstr>İşitmenin Doğası</vt:lpstr>
      <vt:lpstr>PowerPoint Sunusu</vt:lpstr>
      <vt:lpstr>Dış kulak</vt:lpstr>
      <vt:lpstr>Orta Kulak</vt:lpstr>
      <vt:lpstr>İç Kulak</vt:lpstr>
      <vt:lpstr>İşitme kaybının nedenleri</vt:lpstr>
      <vt:lpstr>Doğum öncesinde işitme kaybına neden olabilecek durumlar </vt:lpstr>
      <vt:lpstr>Doğum sırasında işitme kaybına neden olabilecek durumlar</vt:lpstr>
      <vt:lpstr>Doğum sonrasında işitme kaybına neden olabilecek durumlar</vt:lpstr>
      <vt:lpstr>İşitme kaybı çeşitleri nelerdir?</vt:lpstr>
      <vt:lpstr>İletim tipi işitme kaybı nedir?</vt:lpstr>
      <vt:lpstr>Sensörinöral (sinirsel) tip işitme kaybı nedir?</vt:lpstr>
      <vt:lpstr>Mikst (karışık) tip işitme kaybı nedir?</vt:lpstr>
      <vt:lpstr>Merkezi tip işitme kaybı nedir?</vt:lpstr>
      <vt:lpstr>Çocuklarda işitme kaybının belirtileri nelerdir?</vt:lpstr>
      <vt:lpstr>İşitme Kaybının Teşhisi</vt:lpstr>
      <vt:lpstr>PowerPoint Sunusu</vt:lpstr>
      <vt:lpstr>ABR ile Değerlendirme</vt:lpstr>
      <vt:lpstr>İmpedansmetrik Değerlendirme</vt:lpstr>
      <vt:lpstr>Oto Akustik Emisyon</vt:lpstr>
      <vt:lpstr>Odyogram (İşitme Eşik Grafiği)</vt:lpstr>
      <vt:lpstr>PowerPoint Sunusu</vt:lpstr>
      <vt:lpstr>PowerPoint Sunusu</vt:lpstr>
      <vt:lpstr>İşitme Kaybı Derecesi</vt:lpstr>
      <vt:lpstr>PowerPoint Sunusu</vt:lpstr>
      <vt:lpstr>İŞİTME KAYIPLI ÇOCUKLARIN DEĞERLENDİRMESİNİ YAPAN UZMANLAR</vt:lpstr>
      <vt:lpstr>İŞİTME KAYBININ TEDAVİSİ</vt:lpstr>
      <vt:lpstr>İletim Tipi İşitme Kayıplarının Tedavisi</vt:lpstr>
      <vt:lpstr>PowerPoint Sunusu</vt:lpstr>
      <vt:lpstr>Sensörinöral Tip İşitme Kayıplarında Tedavi</vt:lpstr>
      <vt:lpstr>İşitme Cihazları</vt:lpstr>
      <vt:lpstr>İŞİTME CİHAZLARI</vt:lpstr>
      <vt:lpstr>İŞİTME CİHAZININ KULLANILMASI GEREKLİ DURUMLAR</vt:lpstr>
      <vt:lpstr>İŞİTME CİHAZI TÜRLERİ </vt:lpstr>
      <vt:lpstr>Cep Tipi İşitme Cihazları</vt:lpstr>
      <vt:lpstr>Kulak Arkası İşitme Cihazları</vt:lpstr>
      <vt:lpstr>PowerPoint Sunusu</vt:lpstr>
      <vt:lpstr>Kulak İçi İşitme Cihazları</vt:lpstr>
      <vt:lpstr>Kanal İçi İşitme Cihazları</vt:lpstr>
      <vt:lpstr>Gözlük Tip İşitme Cihazları</vt:lpstr>
      <vt:lpstr>FM Sistem Telsiz Cihazları</vt:lpstr>
      <vt:lpstr>İŞİTME CİHAZI KULLANIMI</vt:lpstr>
      <vt:lpstr>PowerPoint Sunusu</vt:lpstr>
      <vt:lpstr>PowerPoint Sunusu</vt:lpstr>
      <vt:lpstr>CİHAZ KULLANIMINDA DİKKAT EDİLMESİ GEREKENLER</vt:lpstr>
      <vt:lpstr>PowerPoint Sunusu</vt:lpstr>
      <vt:lpstr>PowerPoint Sunusu</vt:lpstr>
      <vt:lpstr>PowerPoint Sunusu</vt:lpstr>
      <vt:lpstr>İŞİTME KAYIPLI ÇOCUKLARDA İŞİTME CİHAZI KULLANMAYA BAŞLAMA YAŞI</vt:lpstr>
      <vt:lpstr>Koklear İmplant</vt:lpstr>
      <vt:lpstr>Koklear implant nedir? </vt:lpstr>
      <vt:lpstr>Kimler için uygundur? </vt:lpstr>
      <vt:lpstr>Nasıl çalışırlar? </vt:lpstr>
      <vt:lpstr>Koklear implant operasyonunun avantajları nelerdir? </vt:lpstr>
      <vt:lpstr>Koklear implant kullanılırken nelere dikkat edilmelidir? </vt:lpstr>
      <vt:lpstr>Eğitim</vt:lpstr>
      <vt:lpstr>İşitme Engelli Çocukların Eğitimi</vt:lpstr>
      <vt:lpstr>PowerPoint Sunusu</vt:lpstr>
      <vt:lpstr>PowerPoint Sunusu</vt:lpstr>
      <vt:lpstr>PowerPoint Sunusu</vt:lpstr>
      <vt:lpstr>Eğitim Yöntemleri</vt:lpstr>
      <vt:lpstr>İşitme Engelliler Okulları Adres ve İletişim Bilgileri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Petr Barborik</dc:creator>
  <cp:lastModifiedBy>özdemirr</cp:lastModifiedBy>
  <cp:revision>695</cp:revision>
  <dcterms:created xsi:type="dcterms:W3CDTF">2013-08-01T11:09:10Z</dcterms:created>
  <dcterms:modified xsi:type="dcterms:W3CDTF">2018-10-31T07:58:15Z</dcterms:modified>
</cp:coreProperties>
</file>