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84" r:id="rId2"/>
    <p:sldId id="259" r:id="rId3"/>
    <p:sldId id="260" r:id="rId4"/>
    <p:sldId id="261" r:id="rId5"/>
    <p:sldId id="262" r:id="rId6"/>
    <p:sldId id="263" r:id="rId7"/>
    <p:sldId id="264" r:id="rId8"/>
    <p:sldId id="265" r:id="rId9"/>
    <p:sldId id="266" r:id="rId10"/>
    <p:sldId id="267" r:id="rId11"/>
    <p:sldId id="268" r:id="rId12"/>
    <p:sldId id="269" r:id="rId13"/>
    <p:sldId id="270" r:id="rId14"/>
    <p:sldId id="281" r:id="rId15"/>
    <p:sldId id="271" r:id="rId16"/>
    <p:sldId id="272" r:id="rId17"/>
    <p:sldId id="273" r:id="rId18"/>
    <p:sldId id="282" r:id="rId19"/>
    <p:sldId id="274" r:id="rId20"/>
    <p:sldId id="275" r:id="rId21"/>
    <p:sldId id="283" r:id="rId22"/>
    <p:sldId id="276" r:id="rId23"/>
    <p:sldId id="277" r:id="rId24"/>
  </p:sldIdLst>
  <p:sldSz cx="12190413"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0"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711" y="5349903"/>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507934" y="4853412"/>
            <a:ext cx="11276132"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507934" y="3886200"/>
            <a:ext cx="11276132"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74CBEAF9-9E58-4CC8-A6FF-6DD8A58DEEA4}" type="datetimeFigureOut">
              <a:rPr lang="en-US" smtClean="0"/>
              <a:pPr/>
              <a:t>10/17/2018</a:t>
            </a:fld>
            <a:endParaRPr lang="en-US"/>
          </a:p>
        </p:txBody>
      </p:sp>
      <p:sp>
        <p:nvSpPr>
          <p:cNvPr id="2" name="1 Altbilgi Yer Tutucusu"/>
          <p:cNvSpPr>
            <a:spLocks noGrp="1"/>
          </p:cNvSpPr>
          <p:nvPr>
            <p:ph type="ftr" sz="quarter" idx="11"/>
          </p:nvPr>
        </p:nvSpPr>
        <p:spPr/>
        <p:txBody>
          <a:bodyPr/>
          <a:lstStyle/>
          <a:p>
            <a:endParaRPr kumimoji="0" lang="en-US"/>
          </a:p>
        </p:txBody>
      </p:sp>
      <p:sp>
        <p:nvSpPr>
          <p:cNvPr id="15" name="14 Slayt Numarası Yer Tutucusu"/>
          <p:cNvSpPr>
            <a:spLocks noGrp="1"/>
          </p:cNvSpPr>
          <p:nvPr>
            <p:ph type="sldNum" sz="quarter" idx="12"/>
          </p:nvPr>
        </p:nvSpPr>
        <p:spPr>
          <a:xfrm>
            <a:off x="10971372" y="6473952"/>
            <a:ext cx="1011804"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42810" y="549277"/>
            <a:ext cx="2438083"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520" y="549277"/>
            <a:ext cx="8330116"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19" name="18 Altbilgi Yer Tutucusu"/>
          <p:cNvSpPr>
            <a:spLocks noGrp="1"/>
          </p:cNvSpPr>
          <p:nvPr>
            <p:ph type="ftr" sz="quarter" idx="11"/>
          </p:nvPr>
        </p:nvSpPr>
        <p:spPr>
          <a:xfrm>
            <a:off x="4774579" y="76201"/>
            <a:ext cx="3860297" cy="288925"/>
          </a:xfrm>
        </p:spPr>
        <p:txBody>
          <a:bodyPr/>
          <a:lstStyle/>
          <a:p>
            <a:endParaRPr lang="tr-TR"/>
          </a:p>
        </p:txBody>
      </p:sp>
      <p:sp>
        <p:nvSpPr>
          <p:cNvPr id="16" name="15 Slayt Numarası Yer Tutucusu"/>
          <p:cNvSpPr>
            <a:spLocks noGrp="1"/>
          </p:cNvSpPr>
          <p:nvPr>
            <p:ph type="sldNum" sz="quarter" idx="12"/>
          </p:nvPr>
        </p:nvSpPr>
        <p:spPr>
          <a:xfrm>
            <a:off x="10971372" y="6473952"/>
            <a:ext cx="1011804" cy="246888"/>
          </a:xfrm>
        </p:spPr>
        <p:txBody>
          <a:bodyPr/>
          <a:lstStyle/>
          <a:p>
            <a:fld id="{85133325-0CA6-4CFD-AF3D-5294E6BECCB4}" type="slidenum">
              <a:rPr lang="tr-TR" smtClean="0"/>
              <a:pPr/>
              <a:t>‹#›</a:t>
            </a:fld>
            <a:endParaRPr lang="tr-TR"/>
          </a:p>
        </p:txBody>
      </p:sp>
      <p:pic>
        <p:nvPicPr>
          <p:cNvPr id="7" name="3 İçerik Yer Tutucusu" descr="2.png"/>
          <p:cNvPicPr>
            <a:picLocks noChangeAspect="1"/>
          </p:cNvPicPr>
          <p:nvPr userDrawn="1"/>
        </p:nvPicPr>
        <p:blipFill>
          <a:blip r:embed="rId2" cstate="email"/>
          <a:stretch>
            <a:fillRect/>
          </a:stretch>
        </p:blipFill>
        <p:spPr>
          <a:xfrm>
            <a:off x="334566" y="132124"/>
            <a:ext cx="11593288" cy="65372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711" y="3444903"/>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507934" y="1676400"/>
            <a:ext cx="11276132"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
        <p:nvSpPr>
          <p:cNvPr id="8" name="7 Başlık"/>
          <p:cNvSpPr>
            <a:spLocks noGrp="1"/>
          </p:cNvSpPr>
          <p:nvPr>
            <p:ph type="title"/>
          </p:nvPr>
        </p:nvSpPr>
        <p:spPr>
          <a:xfrm>
            <a:off x="240602" y="2947086"/>
            <a:ext cx="11580892"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402284" y="457200"/>
            <a:ext cx="11580892"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406347" y="1600200"/>
            <a:ext cx="5587273"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6196793" y="1600200"/>
            <a:ext cx="5790446"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406347" y="5410200"/>
            <a:ext cx="11479306"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75210" y="666750"/>
            <a:ext cx="5719997"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6192561" y="666750"/>
            <a:ext cx="5722243"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375210" y="1316038"/>
            <a:ext cx="571999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6197500" y="1316038"/>
            <a:ext cx="571730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971372" y="6477000"/>
            <a:ext cx="1015868" cy="246888"/>
          </a:xfrm>
        </p:spPr>
        <p:txBody>
          <a:bodyPr/>
          <a:lstStyle/>
          <a:p>
            <a:fld id="{85133325-0CA6-4CFD-AF3D-5294E6BECCB4}" type="slidenum">
              <a:rPr lang="tr-TR" smtClean="0"/>
              <a:pPr/>
              <a:t>‹#›</a:t>
            </a:fld>
            <a:endParaRPr lang="tr-TR"/>
          </a:p>
        </p:txBody>
      </p:sp>
      <p:sp>
        <p:nvSpPr>
          <p:cNvPr id="11" name="10 Düz Bağlayıcı"/>
          <p:cNvSpPr>
            <a:spLocks noChangeShapeType="1"/>
          </p:cNvSpPr>
          <p:nvPr/>
        </p:nvSpPr>
        <p:spPr bwMode="auto">
          <a:xfrm>
            <a:off x="685711" y="6019801"/>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402284" y="457200"/>
            <a:ext cx="11580892"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685711" y="5849118"/>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609521" y="5486400"/>
            <a:ext cx="11276132"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609521" y="609600"/>
            <a:ext cx="4010562"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4766113" y="609600"/>
            <a:ext cx="711954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4672992" y="616634"/>
            <a:ext cx="6704727"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F103EFDB-513C-4D41-9761-1E44AA9783B8}"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5133325-0CA6-4CFD-AF3D-5294E6BECCB4}" type="slidenum">
              <a:rPr lang="tr-TR" smtClean="0"/>
              <a:pPr/>
              <a:t>‹#›</a:t>
            </a:fld>
            <a:endParaRPr lang="tr-TR"/>
          </a:p>
        </p:txBody>
      </p:sp>
      <p:sp>
        <p:nvSpPr>
          <p:cNvPr id="17" name="16 Başlık"/>
          <p:cNvSpPr>
            <a:spLocks noGrp="1"/>
          </p:cNvSpPr>
          <p:nvPr>
            <p:ph type="title"/>
          </p:nvPr>
        </p:nvSpPr>
        <p:spPr>
          <a:xfrm>
            <a:off x="507934" y="4993760"/>
            <a:ext cx="7822182"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507934" y="5533218"/>
            <a:ext cx="7822182"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685711" y="1050899"/>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406347" y="1554163"/>
            <a:ext cx="11580892"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8634876" y="76201"/>
            <a:ext cx="3352364"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10/17/2018</a:t>
            </a:fld>
            <a:endParaRPr lang="en-US" dirty="0">
              <a:solidFill>
                <a:schemeClr val="accent1">
                  <a:shade val="75000"/>
                </a:schemeClr>
              </a:solidFill>
            </a:endParaRPr>
          </a:p>
        </p:txBody>
      </p:sp>
      <p:sp>
        <p:nvSpPr>
          <p:cNvPr id="28" name="27 Altbilgi Yer Tutucusu"/>
          <p:cNvSpPr>
            <a:spLocks noGrp="1"/>
          </p:cNvSpPr>
          <p:nvPr>
            <p:ph type="ftr" sz="quarter" idx="3"/>
          </p:nvPr>
        </p:nvSpPr>
        <p:spPr>
          <a:xfrm>
            <a:off x="4165058" y="76201"/>
            <a:ext cx="4469818"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4 Slayt Numarası Yer Tutucusu"/>
          <p:cNvSpPr>
            <a:spLocks noGrp="1"/>
          </p:cNvSpPr>
          <p:nvPr>
            <p:ph type="sldNum" sz="quarter" idx="4"/>
          </p:nvPr>
        </p:nvSpPr>
        <p:spPr>
          <a:xfrm>
            <a:off x="10971372" y="6477001"/>
            <a:ext cx="1015868"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9 Başlık Yer Tutucusu"/>
          <p:cNvSpPr>
            <a:spLocks noGrp="1"/>
          </p:cNvSpPr>
          <p:nvPr>
            <p:ph type="title"/>
          </p:nvPr>
        </p:nvSpPr>
        <p:spPr>
          <a:xfrm>
            <a:off x="406347" y="457200"/>
            <a:ext cx="11580892"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685711" y="1050899"/>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685711" y="1057987"/>
            <a:ext cx="11504702"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206774" y="548680"/>
            <a:ext cx="727280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SORU VE CEVAPLARLA DESTEK EĞİTİM ODALARI</a:t>
            </a:r>
            <a:endParaRPr lang="tr-TR" sz="2400" b="1" dirty="0"/>
          </a:p>
        </p:txBody>
      </p:sp>
      <p:sp>
        <p:nvSpPr>
          <p:cNvPr id="3" name="İçerik Yer Tutucusu 2"/>
          <p:cNvSpPr>
            <a:spLocks noGrp="1"/>
          </p:cNvSpPr>
          <p:nvPr>
            <p:ph idx="1"/>
          </p:nvPr>
        </p:nvSpPr>
        <p:spPr>
          <a:xfrm>
            <a:off x="838621" y="1412776"/>
            <a:ext cx="11089233" cy="4824535"/>
          </a:xfrm>
        </p:spPr>
        <p:txBody>
          <a:bodyPr>
            <a:normAutofit fontScale="92500" lnSpcReduction="20000"/>
          </a:bodyPr>
          <a:lstStyle/>
          <a:p>
            <a:pPr marL="0" indent="0">
              <a:buNone/>
            </a:pPr>
            <a:r>
              <a:rPr lang="tr-TR" sz="1600" b="1" dirty="0" smtClean="0">
                <a:solidFill>
                  <a:schemeClr val="accent2">
                    <a:lumMod val="50000"/>
                  </a:schemeClr>
                </a:solidFill>
                <a:latin typeface="Comic Sans MS" pitchFamily="66" charset="0"/>
              </a:rPr>
              <a:t>1.Destek Eğitim Odası nedir? </a:t>
            </a:r>
          </a:p>
          <a:p>
            <a:pPr marL="0" indent="0">
              <a:buNone/>
            </a:pPr>
            <a:r>
              <a:rPr lang="tr-TR" sz="1600" b="1" dirty="0" smtClean="0">
                <a:solidFill>
                  <a:schemeClr val="accent2">
                    <a:lumMod val="50000"/>
                  </a:schemeClr>
                </a:solidFill>
                <a:latin typeface="Comic Sans MS" pitchFamily="66" charset="0"/>
              </a:rPr>
              <a:t>2. Destek Eğitim Odası açmak zorunlu mudur?</a:t>
            </a:r>
          </a:p>
          <a:p>
            <a:pPr marL="0" indent="0">
              <a:buNone/>
            </a:pPr>
            <a:r>
              <a:rPr lang="tr-TR" sz="1600" b="1" dirty="0" smtClean="0">
                <a:solidFill>
                  <a:schemeClr val="accent2">
                    <a:lumMod val="50000"/>
                  </a:schemeClr>
                </a:solidFill>
                <a:latin typeface="Comic Sans MS" pitchFamily="66" charset="0"/>
              </a:rPr>
              <a:t>3. Okullarda Destek Eğitim Odası Nasıl Açılır? </a:t>
            </a:r>
          </a:p>
          <a:p>
            <a:pPr marL="0" indent="0">
              <a:buNone/>
            </a:pPr>
            <a:r>
              <a:rPr lang="tr-TR" sz="1600" b="1" dirty="0" smtClean="0">
                <a:solidFill>
                  <a:schemeClr val="accent2">
                    <a:lumMod val="50000"/>
                  </a:schemeClr>
                </a:solidFill>
                <a:latin typeface="Comic Sans MS" pitchFamily="66" charset="0"/>
              </a:rPr>
              <a:t>4. Okulda ya da kurumda birden fazla Destek Eğitim Odası açılabilir mi?</a:t>
            </a:r>
          </a:p>
          <a:p>
            <a:pPr marL="0" indent="0">
              <a:buNone/>
            </a:pPr>
            <a:r>
              <a:rPr lang="tr-TR" sz="1600" b="1" dirty="0" smtClean="0">
                <a:solidFill>
                  <a:schemeClr val="accent2">
                    <a:lumMod val="50000"/>
                  </a:schemeClr>
                </a:solidFill>
                <a:latin typeface="Comic Sans MS" pitchFamily="66" charset="0"/>
              </a:rPr>
              <a:t>5. Destek Eğitim Odası olarak kullanılabilecek ayrı bir dersliğimiz/odamız yok. Yine de Destek Eğitim Odası açmak zorunda mıyız?</a:t>
            </a:r>
          </a:p>
          <a:p>
            <a:pPr marL="0" indent="0">
              <a:buNone/>
            </a:pPr>
            <a:r>
              <a:rPr lang="tr-TR" sz="1600" b="1" dirty="0" smtClean="0">
                <a:solidFill>
                  <a:schemeClr val="accent2">
                    <a:lumMod val="50000"/>
                  </a:schemeClr>
                </a:solidFill>
                <a:latin typeface="Comic Sans MS" pitchFamily="66" charset="0"/>
              </a:rPr>
              <a:t>6. Destek Eğitim Odası açmak için gerekli araç gereçleri temin etmek şart mıdır?</a:t>
            </a:r>
          </a:p>
          <a:p>
            <a:pPr marL="0" indent="0">
              <a:buNone/>
            </a:pPr>
            <a:r>
              <a:rPr lang="tr-TR" sz="1600" b="1" dirty="0" smtClean="0">
                <a:solidFill>
                  <a:schemeClr val="accent2">
                    <a:lumMod val="50000"/>
                  </a:schemeClr>
                </a:solidFill>
                <a:latin typeface="Comic Sans MS" pitchFamily="66" charset="0"/>
              </a:rPr>
              <a:t>7. Destek Eğitim Odasında kimler eğitim görebilir?</a:t>
            </a:r>
          </a:p>
          <a:p>
            <a:pPr marL="0" indent="0">
              <a:buNone/>
            </a:pPr>
            <a:r>
              <a:rPr lang="tr-TR" sz="1600" b="1" dirty="0" smtClean="0">
                <a:solidFill>
                  <a:schemeClr val="accent2">
                    <a:lumMod val="50000"/>
                  </a:schemeClr>
                </a:solidFill>
                <a:latin typeface="Comic Sans MS" pitchFamily="66" charset="0"/>
              </a:rPr>
              <a:t>8. Destek Eğitim Odalarından yalnızca engelli öğrenciler mi yararlanır? </a:t>
            </a:r>
          </a:p>
          <a:p>
            <a:pPr marL="0" indent="0">
              <a:buNone/>
            </a:pPr>
            <a:r>
              <a:rPr lang="tr-TR" sz="1600" b="1" dirty="0" smtClean="0">
                <a:solidFill>
                  <a:schemeClr val="accent2">
                    <a:lumMod val="50000"/>
                  </a:schemeClr>
                </a:solidFill>
                <a:latin typeface="Comic Sans MS" pitchFamily="66" charset="0"/>
              </a:rPr>
              <a:t>9. Destek Eğitim Odasında hangi öğrencilerin ders alacağı nasıl belirlenir?</a:t>
            </a:r>
          </a:p>
          <a:p>
            <a:pPr marL="0" indent="0">
              <a:buNone/>
            </a:pPr>
            <a:r>
              <a:rPr lang="tr-TR" sz="1600" b="1" dirty="0">
                <a:solidFill>
                  <a:schemeClr val="accent2">
                    <a:lumMod val="50000"/>
                  </a:schemeClr>
                </a:solidFill>
                <a:latin typeface="Comic Sans MS" pitchFamily="66" charset="0"/>
              </a:rPr>
              <a:t>10. Öğrencinin Destek Eğitim Odasında hangi derslerden destek alacağı nasıl belirlenir? </a:t>
            </a:r>
            <a:endParaRPr lang="tr-TR" sz="1600" b="1" dirty="0" smtClean="0">
              <a:solidFill>
                <a:schemeClr val="accent2">
                  <a:lumMod val="50000"/>
                </a:schemeClr>
              </a:solidFill>
              <a:latin typeface="Comic Sans MS" pitchFamily="66" charset="0"/>
            </a:endParaRPr>
          </a:p>
          <a:p>
            <a:pPr marL="0" indent="0">
              <a:buNone/>
            </a:pPr>
            <a:r>
              <a:rPr lang="tr-TR" sz="1600" b="1" dirty="0">
                <a:solidFill>
                  <a:schemeClr val="accent2">
                    <a:lumMod val="50000"/>
                  </a:schemeClr>
                </a:solidFill>
                <a:latin typeface="Comic Sans MS" pitchFamily="66" charset="0"/>
              </a:rPr>
              <a:t>11. Bir öğrenci Destek Eğitim Odasında haftada kaç saat eğitim alabilir? </a:t>
            </a:r>
          </a:p>
          <a:p>
            <a:pPr marL="0" indent="0">
              <a:buNone/>
            </a:pPr>
            <a:r>
              <a:rPr lang="tr-TR" sz="1600" b="1" dirty="0">
                <a:solidFill>
                  <a:schemeClr val="accent2">
                    <a:lumMod val="50000"/>
                  </a:schemeClr>
                </a:solidFill>
                <a:latin typeface="Comic Sans MS" pitchFamily="66" charset="0"/>
              </a:rPr>
              <a:t>12. Destek Eğitim Odasında öğrenciler grup oluşturularak eğitim verilebilir mi?</a:t>
            </a:r>
          </a:p>
          <a:p>
            <a:pPr marL="0" indent="0">
              <a:buNone/>
            </a:pPr>
            <a:r>
              <a:rPr lang="tr-TR" sz="1600" b="1" dirty="0">
                <a:solidFill>
                  <a:schemeClr val="accent2">
                    <a:lumMod val="50000"/>
                  </a:schemeClr>
                </a:solidFill>
                <a:latin typeface="Comic Sans MS" pitchFamily="66" charset="0"/>
              </a:rPr>
              <a:t>13. Destek Eğitim Odası uygulamasında öğrenci hangi saatlerde ders alabilir?</a:t>
            </a:r>
          </a:p>
          <a:p>
            <a:pPr marL="0" indent="0">
              <a:buNone/>
            </a:pPr>
            <a:r>
              <a:rPr lang="tr-TR" sz="1600" b="1" dirty="0">
                <a:solidFill>
                  <a:schemeClr val="accent2">
                    <a:lumMod val="50000"/>
                  </a:schemeClr>
                </a:solidFill>
                <a:latin typeface="Comic Sans MS" pitchFamily="66" charset="0"/>
              </a:rPr>
              <a:t>14. Destek Eğitim Odasında hafta sonu eğitim yapılabilir mi?</a:t>
            </a:r>
          </a:p>
          <a:p>
            <a:pPr marL="0" indent="0">
              <a:buNone/>
            </a:pPr>
            <a:r>
              <a:rPr lang="tr-TR" sz="1600" b="1" dirty="0">
                <a:solidFill>
                  <a:schemeClr val="accent2">
                    <a:lumMod val="50000"/>
                  </a:schemeClr>
                </a:solidFill>
                <a:latin typeface="Comic Sans MS" pitchFamily="66" charset="0"/>
              </a:rPr>
              <a:t>15. Destek Eğitim Odasında hangi öğretmenler görev alabilir?</a:t>
            </a:r>
          </a:p>
          <a:p>
            <a:pPr marL="0" indent="0">
              <a:buNone/>
            </a:pPr>
            <a:r>
              <a:rPr lang="tr-TR" sz="1600" b="1" dirty="0">
                <a:solidFill>
                  <a:schemeClr val="accent2">
                    <a:lumMod val="50000"/>
                  </a:schemeClr>
                </a:solidFill>
                <a:latin typeface="Comic Sans MS" pitchFamily="66" charset="0"/>
              </a:rPr>
              <a:t>16. Sınıf öğretmenleri Destek Eğitim Odasında kaç saate kadar görev alabilir ve ücretlendirme nasıl yapılır?</a:t>
            </a:r>
          </a:p>
          <a:p>
            <a:pPr marL="0" indent="0">
              <a:buNone/>
            </a:pPr>
            <a:r>
              <a:rPr lang="tr-TR" sz="1600" b="1" dirty="0">
                <a:solidFill>
                  <a:schemeClr val="accent2">
                    <a:lumMod val="50000"/>
                  </a:schemeClr>
                </a:solidFill>
                <a:latin typeface="Comic Sans MS" pitchFamily="66" charset="0"/>
              </a:rPr>
              <a:t>17. Branş öğretmenleri Destek Eğitim Odasında kaç saate kadar görev alabilir ve ücretlendirme nasıl yapılır?</a:t>
            </a:r>
          </a:p>
          <a:p>
            <a:pPr marL="0" indent="0">
              <a:buNone/>
            </a:pPr>
            <a:r>
              <a:rPr lang="tr-TR" sz="1600" b="1" dirty="0">
                <a:solidFill>
                  <a:schemeClr val="accent2">
                    <a:lumMod val="50000"/>
                  </a:schemeClr>
                </a:solidFill>
                <a:latin typeface="Comic Sans MS" pitchFamily="66" charset="0"/>
              </a:rPr>
              <a:t>18. Okul yöneticileri Destek Eğitim Odasında ders görevi alabilirler mi?</a:t>
            </a:r>
          </a:p>
          <a:p>
            <a:pPr marL="0" indent="0">
              <a:buNone/>
            </a:pPr>
            <a:r>
              <a:rPr lang="tr-TR" sz="1600" b="1" dirty="0">
                <a:solidFill>
                  <a:schemeClr val="accent2">
                    <a:lumMod val="50000"/>
                  </a:schemeClr>
                </a:solidFill>
                <a:latin typeface="Comic Sans MS" pitchFamily="66" charset="0"/>
              </a:rPr>
              <a:t>19. Ek ders ücreti karşılığı görevlendirilen öğretmenlere Destek Eğitim Odalarında görev verilebilir mi?</a:t>
            </a:r>
          </a:p>
          <a:p>
            <a:endParaRPr lang="tr-TR" sz="1100" b="1" dirty="0">
              <a:solidFill>
                <a:schemeClr val="accent2">
                  <a:lumMod val="50000"/>
                </a:schemeClr>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614" y="764704"/>
            <a:ext cx="933450" cy="57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39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6"/>
            <a:ext cx="3744417" cy="2554545"/>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9. Destek Eğitim Odasında hangi öğrencilerin ders alacağı nasıl belirlenir? </a:t>
            </a:r>
            <a:endParaRPr lang="tr-TR" sz="3200" b="1" dirty="0">
              <a:solidFill>
                <a:schemeClr val="accent2">
                  <a:lumMod val="50000"/>
                </a:schemeClr>
              </a:solidFill>
              <a:latin typeface="Comic Sans MS" pitchFamily="66" charset="0"/>
            </a:endParaRPr>
          </a:p>
        </p:txBody>
      </p:sp>
      <p:sp>
        <p:nvSpPr>
          <p:cNvPr id="5" name="4 Dikdörtgen"/>
          <p:cNvSpPr/>
          <p:nvPr/>
        </p:nvSpPr>
        <p:spPr>
          <a:xfrm>
            <a:off x="6383238" y="476673"/>
            <a:ext cx="4896544" cy="5678478"/>
          </a:xfrm>
          <a:prstGeom prst="rect">
            <a:avLst/>
          </a:prstGeom>
        </p:spPr>
        <p:txBody>
          <a:bodyPr wrap="square">
            <a:spAutoFit/>
          </a:bodyPr>
          <a:lstStyle/>
          <a:p>
            <a:pPr algn="ctr">
              <a:lnSpc>
                <a:spcPct val="150000"/>
              </a:lnSpc>
            </a:pPr>
            <a:r>
              <a:rPr lang="tr-TR" sz="2200" dirty="0" smtClean="0">
                <a:latin typeface="Comic Sans MS" pitchFamily="66" charset="0"/>
              </a:rPr>
              <a:t>Destek Eğitim Odasında eğitim alacak öğrencilerin, öncelikle Rehberlik ve Araştırma Merkezlerince tanılanmış olması gerekir. Sonra, ilgili öğrenciler BEP Geliştirme Biriminin önerileri doğrultusunda okulun Rehberlik ve Danışma Hizmetleri Yürütme Komisyonunca belirlenir. Bu belirlemede, öğrencilerin öncelikli ihtiyaçları göz önünde bulundurulur. </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4"/>
            <a:ext cx="3744417" cy="3046988"/>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10. Öğrencinin Destek Eğitim Odasında hangi derslerden destek alacağı nasıl belirlenir? </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836712"/>
            <a:ext cx="4752528" cy="4662815"/>
          </a:xfrm>
          <a:prstGeom prst="rect">
            <a:avLst/>
          </a:prstGeom>
        </p:spPr>
        <p:txBody>
          <a:bodyPr wrap="square">
            <a:spAutoFit/>
          </a:bodyPr>
          <a:lstStyle/>
          <a:p>
            <a:pPr algn="ctr">
              <a:lnSpc>
                <a:spcPct val="150000"/>
              </a:lnSpc>
            </a:pPr>
            <a:r>
              <a:rPr lang="tr-TR" sz="2200" dirty="0" smtClean="0">
                <a:latin typeface="Comic Sans MS" pitchFamily="66" charset="0"/>
              </a:rPr>
              <a:t>Öğrencinin Destek Eğitim Odasında hangi derslerden destek alacağı, BEP Geliştirme Biriminin önerileri doğrultusunda okulun Rehberlik ve Danışma Hizmetleri Yürütme Komisyonunca belirlenir. Derslerin belirlenmesinde, öğrencinin öncelikli ihtiyaçları göz önünde bulundurulur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6"/>
            <a:ext cx="3744417" cy="2554545"/>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11. Bir öğrenci Destek Eğitim Odasında haftada kaç saat eğitim alabilir? </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836712"/>
            <a:ext cx="4752528" cy="5170646"/>
          </a:xfrm>
          <a:prstGeom prst="rect">
            <a:avLst/>
          </a:prstGeom>
        </p:spPr>
        <p:txBody>
          <a:bodyPr wrap="square">
            <a:spAutoFit/>
          </a:bodyPr>
          <a:lstStyle/>
          <a:p>
            <a:pPr algn="ctr">
              <a:lnSpc>
                <a:spcPct val="150000"/>
              </a:lnSpc>
            </a:pPr>
            <a:r>
              <a:rPr lang="tr-TR" sz="2200" dirty="0" smtClean="0">
                <a:latin typeface="Comic Sans MS" pitchFamily="66" charset="0"/>
              </a:rPr>
              <a:t>Öğrencinin Destek Eğitim Odasında alacağı haftalık ders saati, öğrencinin haftalık toplam ders saatinin %40’ını aşmayacak şekilde planlanır. İlkokul öğrencileri için bu süre haftada 12 saate denk gelmektedir. Öğrencinin ihtiyacı doğrultusunda ve azami ölçüde bu eğitimden yararlanması sağlanır.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5"/>
            <a:ext cx="3744417" cy="3046988"/>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12. Destek Eğitim Odasında öğrenciler grup oluşturularak eğitim verilebilir mi?</a:t>
            </a:r>
            <a:endParaRPr lang="tr-TR" sz="3200" b="1" dirty="0">
              <a:solidFill>
                <a:schemeClr val="accent2">
                  <a:lumMod val="50000"/>
                </a:schemeClr>
              </a:solidFill>
              <a:latin typeface="Comic Sans MS" pitchFamily="66" charset="0"/>
            </a:endParaRPr>
          </a:p>
        </p:txBody>
      </p:sp>
      <p:sp>
        <p:nvSpPr>
          <p:cNvPr id="5" name="4 Dikdörtgen"/>
          <p:cNvSpPr/>
          <p:nvPr/>
        </p:nvSpPr>
        <p:spPr>
          <a:xfrm>
            <a:off x="6239222" y="476673"/>
            <a:ext cx="5184576" cy="5678478"/>
          </a:xfrm>
          <a:prstGeom prst="rect">
            <a:avLst/>
          </a:prstGeom>
        </p:spPr>
        <p:txBody>
          <a:bodyPr wrap="square">
            <a:spAutoFit/>
          </a:bodyPr>
          <a:lstStyle/>
          <a:p>
            <a:pPr algn="ctr">
              <a:lnSpc>
                <a:spcPct val="150000"/>
              </a:lnSpc>
            </a:pPr>
            <a:r>
              <a:rPr lang="tr-TR" sz="2200" dirty="0" smtClean="0">
                <a:latin typeface="Comic Sans MS" pitchFamily="66" charset="0"/>
              </a:rPr>
              <a:t>Destek Eğitim Odasında öğrencilerin eğitim performansları dikkate alınarak birebir eğitim yapılması esastır. Ancak, gerektiğinde eğitim performansı bakımından aynı seviyede olan öğrencilerle grup eğitimi de yapılabilir. Verilecek eğitim desteğinin niteliğinin etkilenmemesi için, grup oluşturulması gerekiyorsa, gruptaki öğrenci sayısının üçten fazla olmaması önerilmektedir.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14687" y="1484785"/>
            <a:ext cx="4536504" cy="2554545"/>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13. Destek Eğitim Odası uygulamasında öğrenci hangi saatlerde ders alabilir?</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836712"/>
            <a:ext cx="4752528" cy="4662815"/>
          </a:xfrm>
          <a:prstGeom prst="rect">
            <a:avLst/>
          </a:prstGeom>
        </p:spPr>
        <p:txBody>
          <a:bodyPr wrap="square">
            <a:spAutoFit/>
          </a:bodyPr>
          <a:lstStyle/>
          <a:p>
            <a:pPr algn="ctr">
              <a:lnSpc>
                <a:spcPct val="150000"/>
              </a:lnSpc>
            </a:pPr>
            <a:r>
              <a:rPr lang="tr-TR" sz="2200" dirty="0" smtClean="0">
                <a:latin typeface="Comic Sans MS" pitchFamily="66" charset="0"/>
              </a:rPr>
              <a:t>Öğrenciye Destek Eğitim Odasında derslerin verilmesinde şu yöntemler ayrı ayrı ya da karma olarak kullanılabilir: </a:t>
            </a:r>
          </a:p>
          <a:p>
            <a:pPr>
              <a:lnSpc>
                <a:spcPct val="150000"/>
              </a:lnSpc>
            </a:pPr>
            <a:r>
              <a:rPr lang="tr-TR" sz="2200" dirty="0" smtClean="0">
                <a:solidFill>
                  <a:srgbClr val="FFFF00"/>
                </a:solidFill>
                <a:latin typeface="Comic Sans MS" pitchFamily="66" charset="0"/>
              </a:rPr>
              <a:t>a. </a:t>
            </a:r>
            <a:r>
              <a:rPr lang="tr-TR" sz="2200" dirty="0" smtClean="0">
                <a:latin typeface="Comic Sans MS" pitchFamily="66" charset="0"/>
              </a:rPr>
              <a:t>Öğrenci, sınıf arkadaşlarıyla beraber yürütemediği derslerin bazı saatlerinde Destek Eğitim Odasına alınarak ilgili dersi </a:t>
            </a:r>
            <a:r>
              <a:rPr lang="tr-TR" sz="2200" dirty="0" err="1" smtClean="0">
                <a:latin typeface="Comic Sans MS" pitchFamily="66" charset="0"/>
              </a:rPr>
              <a:t>BEP’i</a:t>
            </a:r>
            <a:r>
              <a:rPr lang="tr-TR" sz="2200" dirty="0" smtClean="0">
                <a:latin typeface="Comic Sans MS" pitchFamily="66" charset="0"/>
              </a:rPr>
              <a:t> doğrultusunda alması sağlanabilir. </a:t>
            </a: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311230" y="692696"/>
            <a:ext cx="5184576" cy="5678478"/>
          </a:xfrm>
          <a:prstGeom prst="rect">
            <a:avLst/>
          </a:prstGeom>
        </p:spPr>
        <p:txBody>
          <a:bodyPr wrap="square">
            <a:spAutoFit/>
          </a:bodyPr>
          <a:lstStyle/>
          <a:p>
            <a:pPr>
              <a:lnSpc>
                <a:spcPct val="150000"/>
              </a:lnSpc>
            </a:pPr>
            <a:r>
              <a:rPr lang="tr-TR" sz="2200" dirty="0" smtClean="0">
                <a:solidFill>
                  <a:srgbClr val="FFFF00"/>
                </a:solidFill>
                <a:latin typeface="Comic Sans MS" pitchFamily="66" charset="0"/>
              </a:rPr>
              <a:t>b. </a:t>
            </a:r>
            <a:r>
              <a:rPr lang="tr-TR" sz="2200" dirty="0" smtClean="0">
                <a:latin typeface="Comic Sans MS" pitchFamily="66" charset="0"/>
              </a:rPr>
              <a:t>İkili eğitim yapılan okullarda, velinin de onayını alarak, sabahçı öğrencilere öğleden sonra, öğleci öğrencilere sabah, Destek Eğitim Odasında ders verilebilir. </a:t>
            </a:r>
          </a:p>
          <a:p>
            <a:pPr>
              <a:lnSpc>
                <a:spcPct val="150000"/>
              </a:lnSpc>
            </a:pPr>
            <a:r>
              <a:rPr lang="tr-TR" sz="2200" dirty="0" smtClean="0">
                <a:solidFill>
                  <a:srgbClr val="FFFF00"/>
                </a:solidFill>
                <a:latin typeface="Comic Sans MS" pitchFamily="66" charset="0"/>
              </a:rPr>
              <a:t>c. </a:t>
            </a:r>
            <a:r>
              <a:rPr lang="tr-TR" sz="2200" dirty="0" smtClean="0">
                <a:latin typeface="Comic Sans MS" pitchFamily="66" charset="0"/>
              </a:rPr>
              <a:t>Tam gün eğitim yapılan okullarda, saat 14.30’dan sonra kurs, etüt, egzersiz gibi eğitim öğretim çalışmaları devam ettiğinden, velinin de onayını alarak, öğrenciye Destek Eğitim Odasında ders verilebilir.</a:t>
            </a:r>
            <a:endParaRPr lang="tr-TR" sz="2200" dirty="0">
              <a:latin typeface="Comic Sans MS" pitchFamily="66" charset="0"/>
            </a:endParaRPr>
          </a:p>
        </p:txBody>
      </p:sp>
      <p:sp>
        <p:nvSpPr>
          <p:cNvPr id="8" name="7 Dikdörtgen"/>
          <p:cNvSpPr/>
          <p:nvPr/>
        </p:nvSpPr>
        <p:spPr>
          <a:xfrm>
            <a:off x="1270671" y="1412776"/>
            <a:ext cx="4752528" cy="4662815"/>
          </a:xfrm>
          <a:prstGeom prst="rect">
            <a:avLst/>
          </a:prstGeom>
        </p:spPr>
        <p:txBody>
          <a:bodyPr wrap="square">
            <a:spAutoFit/>
          </a:bodyPr>
          <a:lstStyle/>
          <a:p>
            <a:pPr>
              <a:lnSpc>
                <a:spcPct val="150000"/>
              </a:lnSpc>
            </a:pPr>
            <a:r>
              <a:rPr lang="tr-TR" sz="2200" dirty="0" smtClean="0">
                <a:latin typeface="Comic Sans MS" pitchFamily="66" charset="0"/>
              </a:rPr>
              <a:t>Ancak, bir dersin tamamı (Örneğin Türkçe dersi haftada 5 saat ise, 5 saatin tamamı) sadece Destek Eğitim Odasında verilmemelidir. Öğrenci, ilgili dersi akranlarıyla da alabilmelidir. Haftada 5 saat olan Türkçe dersinin 3-4 saati Destek Eğitim Odasında, kalan 1- 2 saati ise kendi sınıfında alınmalıdır. </a:t>
            </a:r>
          </a:p>
        </p:txBody>
      </p:sp>
      <p:pic>
        <p:nvPicPr>
          <p:cNvPr id="4" name="3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14687" y="1484785"/>
            <a:ext cx="4248472" cy="2062103"/>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14. Destek Eğitim Odasında hafta sonu eğitim yapılabilir mi?</a:t>
            </a:r>
            <a:endParaRPr lang="tr-TR" sz="3200" b="1" dirty="0">
              <a:solidFill>
                <a:schemeClr val="accent2">
                  <a:lumMod val="50000"/>
                </a:schemeClr>
              </a:solidFill>
              <a:latin typeface="Comic Sans MS" pitchFamily="66" charset="0"/>
            </a:endParaRPr>
          </a:p>
        </p:txBody>
      </p:sp>
      <p:sp>
        <p:nvSpPr>
          <p:cNvPr id="5" name="4 Dikdörtgen"/>
          <p:cNvSpPr/>
          <p:nvPr/>
        </p:nvSpPr>
        <p:spPr>
          <a:xfrm>
            <a:off x="6383238" y="1772817"/>
            <a:ext cx="4752528" cy="544060"/>
          </a:xfrm>
          <a:prstGeom prst="rect">
            <a:avLst/>
          </a:prstGeom>
        </p:spPr>
        <p:txBody>
          <a:bodyPr wrap="square">
            <a:spAutoFit/>
          </a:bodyPr>
          <a:lstStyle/>
          <a:p>
            <a:pPr algn="ctr">
              <a:lnSpc>
                <a:spcPct val="150000"/>
              </a:lnSpc>
            </a:pPr>
            <a:r>
              <a:rPr lang="tr-TR" sz="2200" dirty="0" smtClean="0">
                <a:latin typeface="Comic Sans MS" pitchFamily="66" charset="0"/>
              </a:rPr>
              <a:t>İhtiyaç halinde yapılabilir.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4"/>
            <a:ext cx="3744417" cy="2862322"/>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15. Destek Eğitim Odasında hangi öğretmenler görev alabilir?</a:t>
            </a:r>
            <a:endParaRPr lang="tr-TR" sz="3600" b="1" dirty="0">
              <a:solidFill>
                <a:schemeClr val="accent2">
                  <a:lumMod val="50000"/>
                </a:schemeClr>
              </a:solidFill>
              <a:latin typeface="Comic Sans MS" pitchFamily="66" charset="0"/>
            </a:endParaRPr>
          </a:p>
        </p:txBody>
      </p:sp>
      <p:sp>
        <p:nvSpPr>
          <p:cNvPr id="5" name="4 Dikdörtgen"/>
          <p:cNvSpPr/>
          <p:nvPr/>
        </p:nvSpPr>
        <p:spPr>
          <a:xfrm>
            <a:off x="6455246" y="1412776"/>
            <a:ext cx="4752528" cy="3647152"/>
          </a:xfrm>
          <a:prstGeom prst="rect">
            <a:avLst/>
          </a:prstGeom>
        </p:spPr>
        <p:txBody>
          <a:bodyPr wrap="square">
            <a:spAutoFit/>
          </a:bodyPr>
          <a:lstStyle/>
          <a:p>
            <a:pPr algn="ctr">
              <a:lnSpc>
                <a:spcPct val="150000"/>
              </a:lnSpc>
            </a:pPr>
            <a:r>
              <a:rPr lang="tr-TR" sz="2200" dirty="0" smtClean="0">
                <a:latin typeface="Comic Sans MS" pitchFamily="66" charset="0"/>
              </a:rPr>
              <a:t>Destek Eğitim Odası açılan okullarda öğrencilerin eğitim ihtiyaçlarına göre görme, işitme, zihinsel engelliler sınıf öğretmenleri öncelikli olmak üzere, sınıf öğretmeni ve alan öğretmenleri görevlendirilir. </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98663" y="1556792"/>
            <a:ext cx="4752528" cy="2631490"/>
          </a:xfrm>
          <a:prstGeom prst="rect">
            <a:avLst/>
          </a:prstGeom>
        </p:spPr>
        <p:txBody>
          <a:bodyPr wrap="square">
            <a:spAutoFit/>
          </a:bodyPr>
          <a:lstStyle/>
          <a:p>
            <a:pPr algn="ctr">
              <a:lnSpc>
                <a:spcPct val="150000"/>
              </a:lnSpc>
            </a:pPr>
            <a:r>
              <a:rPr lang="tr-TR" sz="2200" dirty="0" smtClean="0">
                <a:latin typeface="Comic Sans MS" pitchFamily="66" charset="0"/>
              </a:rPr>
              <a:t>Destek Eğitim Odasına öncelikle okulun öğretmenlerinden olmak üzere RAM’da görevli öğretmenler ya da diğer okul ve kurumlardaki öğretmenler görevlendirilir. </a:t>
            </a:r>
            <a:endParaRPr lang="tr-TR" sz="2200" dirty="0">
              <a:latin typeface="Comic Sans MS" pitchFamily="66" charset="0"/>
            </a:endParaRPr>
          </a:p>
        </p:txBody>
      </p:sp>
      <p:sp>
        <p:nvSpPr>
          <p:cNvPr id="7" name="6 Dikdörtgen"/>
          <p:cNvSpPr/>
          <p:nvPr/>
        </p:nvSpPr>
        <p:spPr>
          <a:xfrm>
            <a:off x="6239223" y="1196754"/>
            <a:ext cx="5112568" cy="4154984"/>
          </a:xfrm>
          <a:prstGeom prst="rect">
            <a:avLst/>
          </a:prstGeom>
        </p:spPr>
        <p:txBody>
          <a:bodyPr wrap="square">
            <a:spAutoFit/>
          </a:bodyPr>
          <a:lstStyle/>
          <a:p>
            <a:pPr algn="ctr">
              <a:lnSpc>
                <a:spcPct val="150000"/>
              </a:lnSpc>
            </a:pPr>
            <a:r>
              <a:rPr lang="tr-TR" sz="2200" dirty="0" smtClean="0">
                <a:latin typeface="Comic Sans MS" pitchFamily="66" charset="0"/>
              </a:rPr>
              <a:t>İlkokul, ortaokul ve liselerde görev yapan alan öğretmenlerinden maaş karşılığı ders saatini dolduramayan öğretmenlerin yanı sıra, maaş karşılığı ders saatini dolduranlardan istekli olanlar, Destek Eğitim Odasında ihtiyaçlar doğrultusunda görevlendirilebilinir.</a:t>
            </a:r>
          </a:p>
        </p:txBody>
      </p:sp>
      <p:pic>
        <p:nvPicPr>
          <p:cNvPr id="4" name="3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58703" y="1484785"/>
            <a:ext cx="4248472" cy="3539430"/>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16. Sınıf öğretmenleri Destek Eğitim Odasında kaç saate kadar görev alabilir ve ücretlendirme nasıl yapılır?</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404664"/>
            <a:ext cx="4752528" cy="5678478"/>
          </a:xfrm>
          <a:prstGeom prst="rect">
            <a:avLst/>
          </a:prstGeom>
        </p:spPr>
        <p:txBody>
          <a:bodyPr wrap="square">
            <a:spAutoFit/>
          </a:bodyPr>
          <a:lstStyle/>
          <a:p>
            <a:pPr algn="ctr">
              <a:lnSpc>
                <a:spcPct val="150000"/>
              </a:lnSpc>
            </a:pPr>
            <a:r>
              <a:rPr lang="tr-TR" sz="2200" dirty="0" smtClean="0">
                <a:latin typeface="Comic Sans MS" pitchFamily="66" charset="0"/>
              </a:rPr>
              <a:t>Sınıf öğretmenleri maaş ve ek ders karşılığı görevlerini tamamladıktan sonra haftada 8 saate kadar destek eğitim odalarında görev alabilirler. Sınıf öğretmenlerine haftalık 30 saat olan ders görevlerinin yanında haftada 8 saat daha Destek Eğitim Odasında ders verilebilir. Destek Eğitim Odalarında verilen derslerin ek ders ücreti, %25 artırımlı ödenir.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4"/>
            <a:ext cx="3744417" cy="1754326"/>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1. Destek Eğitim Odası nedir? </a:t>
            </a:r>
            <a:endParaRPr lang="tr-TR" sz="3600" b="1" dirty="0">
              <a:solidFill>
                <a:schemeClr val="accent2">
                  <a:lumMod val="50000"/>
                </a:schemeClr>
              </a:solidFill>
              <a:latin typeface="Comic Sans MS" pitchFamily="66" charset="0"/>
            </a:endParaRPr>
          </a:p>
        </p:txBody>
      </p:sp>
      <p:sp>
        <p:nvSpPr>
          <p:cNvPr id="5" name="4 Dikdörtgen"/>
          <p:cNvSpPr/>
          <p:nvPr/>
        </p:nvSpPr>
        <p:spPr>
          <a:xfrm>
            <a:off x="6455246" y="836712"/>
            <a:ext cx="4752528" cy="5170646"/>
          </a:xfrm>
          <a:prstGeom prst="rect">
            <a:avLst/>
          </a:prstGeom>
        </p:spPr>
        <p:txBody>
          <a:bodyPr wrap="square">
            <a:spAutoFit/>
          </a:bodyPr>
          <a:lstStyle/>
          <a:p>
            <a:pPr algn="ctr">
              <a:lnSpc>
                <a:spcPct val="150000"/>
              </a:lnSpc>
            </a:pPr>
            <a:r>
              <a:rPr lang="tr-TR" sz="2200" dirty="0" smtClean="0">
                <a:latin typeface="Comic Sans MS" pitchFamily="66" charset="0"/>
              </a:rPr>
              <a:t>Okul ve kurumlarda, yetersizliği olmayan akranlarıyla birlikte aynı sınıfta eğitimlerine devam eden özel eğitime ihtiyacı olan öğrenciler ile üstün yetenekli öğrenciler için özel araç-gereçler ile eğitim materyalleri sağlanarak verilen özel eğitim desteğine Destek Eğitim Odası Hizmeti denir. </a:t>
            </a:r>
            <a:endParaRPr lang="tr-TR" sz="2200" dirty="0">
              <a:latin typeface="Comic Sans MS" pitchFamily="66" charset="0"/>
            </a:endParaRPr>
          </a:p>
        </p:txBody>
      </p:sp>
      <p:sp>
        <p:nvSpPr>
          <p:cNvPr id="6" name="5 Dikdörtgen"/>
          <p:cNvSpPr/>
          <p:nvPr/>
        </p:nvSpPr>
        <p:spPr>
          <a:xfrm>
            <a:off x="1486695" y="3356992"/>
            <a:ext cx="4320480" cy="2631490"/>
          </a:xfrm>
          <a:prstGeom prst="rect">
            <a:avLst/>
          </a:prstGeom>
        </p:spPr>
        <p:txBody>
          <a:bodyPr wrap="square">
            <a:spAutoFit/>
          </a:bodyPr>
          <a:lstStyle/>
          <a:p>
            <a:pPr algn="ctr">
              <a:lnSpc>
                <a:spcPct val="150000"/>
              </a:lnSpc>
            </a:pPr>
            <a:r>
              <a:rPr lang="tr-TR" sz="2200" dirty="0" smtClean="0">
                <a:latin typeface="Comic Sans MS" pitchFamily="66" charset="0"/>
              </a:rPr>
              <a:t>Destek Eğitim Odası, eğitimleri sırasında desteklenmesi gereken öğrenciler için (Engelli ya da özel yetenekli öğrenciler) sunulan bir eğitim olanağıdır. </a:t>
            </a:r>
            <a:endParaRPr lang="tr-TR" sz="2200" dirty="0"/>
          </a:p>
        </p:txBody>
      </p:sp>
      <p:pic>
        <p:nvPicPr>
          <p:cNvPr id="7" name="6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86695" y="1484785"/>
            <a:ext cx="4392488" cy="3539430"/>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17. Branş öğretmenleri Destek Eğitim Odasında kaç saate kadar görev alabilir ve ücretlendirme nasıl yapılır?</a:t>
            </a:r>
            <a:endParaRPr lang="tr-TR" sz="3200" b="1" dirty="0">
              <a:solidFill>
                <a:schemeClr val="accent2">
                  <a:lumMod val="50000"/>
                </a:schemeClr>
              </a:solidFill>
              <a:latin typeface="Comic Sans MS" pitchFamily="66" charset="0"/>
            </a:endParaRPr>
          </a:p>
        </p:txBody>
      </p:sp>
      <p:sp>
        <p:nvSpPr>
          <p:cNvPr id="5" name="4 Dikdörtgen"/>
          <p:cNvSpPr/>
          <p:nvPr/>
        </p:nvSpPr>
        <p:spPr>
          <a:xfrm>
            <a:off x="6095206" y="404665"/>
            <a:ext cx="5184576" cy="5678478"/>
          </a:xfrm>
          <a:prstGeom prst="rect">
            <a:avLst/>
          </a:prstGeom>
        </p:spPr>
        <p:txBody>
          <a:bodyPr wrap="square">
            <a:spAutoFit/>
          </a:bodyPr>
          <a:lstStyle/>
          <a:p>
            <a:pPr algn="ctr">
              <a:lnSpc>
                <a:spcPct val="150000"/>
              </a:lnSpc>
            </a:pPr>
            <a:r>
              <a:rPr lang="tr-TR" sz="2200" dirty="0" smtClean="0">
                <a:latin typeface="Comic Sans MS" pitchFamily="66" charset="0"/>
              </a:rPr>
              <a:t>Maaş karşılığı ders saatini dolduramayan branş öğretmenine, dolduramadığı saat kadar Destek Eğitim Odasında görev verilir. Maaş karşılığı verilen Destek Eğitim Odası görevinde ek ders ücreti ve %25 artırımlı ödenmez. Ayrıca branş öğretmenlerine, 15 saat maaş karşılığı olan ders yükünün üzerine, 6 saat zorunlu ek ders kapsamında Destek Eğitim Odasında görev verilebilir. </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311230" y="1196753"/>
            <a:ext cx="4896544" cy="4662815"/>
          </a:xfrm>
          <a:prstGeom prst="rect">
            <a:avLst/>
          </a:prstGeom>
        </p:spPr>
        <p:txBody>
          <a:bodyPr wrap="square">
            <a:spAutoFit/>
          </a:bodyPr>
          <a:lstStyle/>
          <a:p>
            <a:pPr algn="ctr">
              <a:lnSpc>
                <a:spcPct val="150000"/>
              </a:lnSpc>
            </a:pPr>
            <a:r>
              <a:rPr lang="tr-TR" sz="2200" dirty="0" smtClean="0">
                <a:latin typeface="Comic Sans MS" pitchFamily="66" charset="0"/>
              </a:rPr>
              <a:t> Bir branş öğretmeninin, branşındaki dersleri ile Destek Eğitim Odasındaki dersleri toplamı haftalık 30 saati geçemez. </a:t>
            </a:r>
          </a:p>
          <a:p>
            <a:pPr algn="ctr">
              <a:lnSpc>
                <a:spcPct val="150000"/>
              </a:lnSpc>
            </a:pPr>
            <a:r>
              <a:rPr lang="tr-TR" sz="2200" dirty="0" smtClean="0">
                <a:latin typeface="Comic Sans MS" pitchFamily="66" charset="0"/>
              </a:rPr>
              <a:t>Öğretmenin, maaş karşılığı girdiği derslerin dışındaki Destek Eğitim Odasında girdiği her bir saat ek dersin ek ders ücreti, </a:t>
            </a:r>
            <a:r>
              <a:rPr lang="tr-TR" sz="2200" b="1" dirty="0" smtClean="0">
                <a:solidFill>
                  <a:srgbClr val="002060"/>
                </a:solidFill>
                <a:latin typeface="Comic Sans MS" pitchFamily="66" charset="0"/>
              </a:rPr>
              <a:t>%25 artırımlı ödenir.</a:t>
            </a:r>
            <a:endParaRPr lang="tr-TR" sz="2200" b="1" dirty="0">
              <a:solidFill>
                <a:srgbClr val="002060"/>
              </a:solidFill>
              <a:latin typeface="Comic Sans MS" pitchFamily="66" charset="0"/>
            </a:endParaRPr>
          </a:p>
        </p:txBody>
      </p:sp>
      <p:sp>
        <p:nvSpPr>
          <p:cNvPr id="6" name="5 Dikdörtgen"/>
          <p:cNvSpPr/>
          <p:nvPr/>
        </p:nvSpPr>
        <p:spPr>
          <a:xfrm>
            <a:off x="1198663" y="1988840"/>
            <a:ext cx="4680520" cy="3139321"/>
          </a:xfrm>
          <a:prstGeom prst="rect">
            <a:avLst/>
          </a:prstGeom>
        </p:spPr>
        <p:txBody>
          <a:bodyPr wrap="square">
            <a:spAutoFit/>
          </a:bodyPr>
          <a:lstStyle/>
          <a:p>
            <a:pPr algn="ctr">
              <a:lnSpc>
                <a:spcPct val="150000"/>
              </a:lnSpc>
            </a:pPr>
            <a:r>
              <a:rPr lang="tr-TR" sz="2200" dirty="0" smtClean="0">
                <a:latin typeface="Comic Sans MS" pitchFamily="66" charset="0"/>
              </a:rPr>
              <a:t>Branş öğretmeninin istemesi durumunda, 15 saat maaş karşılığı ve 6 saat zorunlu ek dersin üzerine, 9 saat daha Destek Eğitim Odasında ek ders görevi verilebilir. </a:t>
            </a:r>
            <a:endParaRPr lang="tr-TR" sz="2200" dirty="0">
              <a:latin typeface="Comic Sans MS" pitchFamily="66" charset="0"/>
            </a:endParaRPr>
          </a:p>
        </p:txBody>
      </p:sp>
      <p:pic>
        <p:nvPicPr>
          <p:cNvPr id="4" name="3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14687" y="1484785"/>
            <a:ext cx="4392488" cy="2785378"/>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500" b="1" dirty="0" smtClean="0">
                <a:solidFill>
                  <a:schemeClr val="accent2">
                    <a:lumMod val="50000"/>
                  </a:schemeClr>
                </a:solidFill>
                <a:latin typeface="Comic Sans MS" pitchFamily="66" charset="0"/>
              </a:rPr>
              <a:t>18. Okul yöneticileri Destek Eğitim Odasında ders görevi alabilirler mi?</a:t>
            </a:r>
            <a:endParaRPr lang="tr-TR" sz="3500" b="1" dirty="0">
              <a:solidFill>
                <a:schemeClr val="accent2">
                  <a:lumMod val="50000"/>
                </a:schemeClr>
              </a:solidFill>
              <a:latin typeface="Comic Sans MS" pitchFamily="66" charset="0"/>
            </a:endParaRPr>
          </a:p>
        </p:txBody>
      </p:sp>
      <p:sp>
        <p:nvSpPr>
          <p:cNvPr id="5" name="4 Dikdörtgen"/>
          <p:cNvSpPr/>
          <p:nvPr/>
        </p:nvSpPr>
        <p:spPr>
          <a:xfrm>
            <a:off x="6311230" y="404666"/>
            <a:ext cx="4752528" cy="2123658"/>
          </a:xfrm>
          <a:prstGeom prst="rect">
            <a:avLst/>
          </a:prstGeom>
        </p:spPr>
        <p:txBody>
          <a:bodyPr wrap="square">
            <a:spAutoFit/>
          </a:bodyPr>
          <a:lstStyle/>
          <a:p>
            <a:pPr algn="ctr">
              <a:lnSpc>
                <a:spcPct val="150000"/>
              </a:lnSpc>
            </a:pPr>
            <a:r>
              <a:rPr lang="tr-TR" sz="2200" dirty="0" smtClean="0">
                <a:latin typeface="Comic Sans MS" pitchFamily="66" charset="0"/>
              </a:rPr>
              <a:t>07.07.2018 de çıkan özel eğitim hizmetleri yönetmeliğine göre okul yöneticileri destek eğitim odasında eğitim veremezler.</a:t>
            </a:r>
            <a:endParaRPr lang="tr-TR" sz="2200" b="1" dirty="0">
              <a:solidFill>
                <a:srgbClr val="002060"/>
              </a:solidFill>
              <a:latin typeface="Comic Sans MS" pitchFamily="66" charset="0"/>
            </a:endParaRPr>
          </a:p>
        </p:txBody>
      </p:sp>
      <p:sp>
        <p:nvSpPr>
          <p:cNvPr id="7" name="6 Dikdörtgen"/>
          <p:cNvSpPr/>
          <p:nvPr/>
        </p:nvSpPr>
        <p:spPr>
          <a:xfrm>
            <a:off x="2926854" y="4869160"/>
            <a:ext cx="1443024" cy="523220"/>
          </a:xfrm>
          <a:prstGeom prst="rect">
            <a:avLst/>
          </a:prstGeom>
        </p:spPr>
        <p:txBody>
          <a:bodyPr wrap="none">
            <a:spAutoFit/>
          </a:bodyPr>
          <a:lstStyle/>
          <a:p>
            <a:r>
              <a:rPr lang="tr-TR" sz="2800" b="1" dirty="0" smtClean="0">
                <a:latin typeface="Comic Sans MS" pitchFamily="66" charset="0"/>
              </a:rPr>
              <a:t>Hayır. </a:t>
            </a:r>
            <a:endParaRPr lang="tr-TR" sz="2800" b="1" dirty="0"/>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14687" y="1484785"/>
            <a:ext cx="4320480" cy="3046988"/>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19. Ek ders ücreti karşılığı görevlendirilen öğretmenlere Destek Eğitim Odalarında görev verilebilir mi?</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1484786"/>
            <a:ext cx="4752528" cy="3083216"/>
          </a:xfrm>
          <a:prstGeom prst="rect">
            <a:avLst/>
          </a:prstGeom>
        </p:spPr>
        <p:txBody>
          <a:bodyPr wrap="square">
            <a:spAutoFit/>
          </a:bodyPr>
          <a:lstStyle/>
          <a:p>
            <a:pPr algn="ctr">
              <a:lnSpc>
                <a:spcPct val="150000"/>
              </a:lnSpc>
            </a:pPr>
            <a:r>
              <a:rPr lang="tr-TR" sz="2200" dirty="0">
                <a:latin typeface="Comic Sans MS" pitchFamily="66" charset="0"/>
              </a:rPr>
              <a:t>Destek eğitim odasında görev alacak öğretmen ihtiyacının karşılanamadığı durumlarda ek ders ücreti karşılığı </a:t>
            </a:r>
            <a:r>
              <a:rPr lang="tr-TR" sz="2200" dirty="0" smtClean="0">
                <a:latin typeface="Comic Sans MS" pitchFamily="66" charset="0"/>
              </a:rPr>
              <a:t>çalışan </a:t>
            </a:r>
            <a:r>
              <a:rPr lang="tr-TR" sz="2200" smtClean="0">
                <a:latin typeface="Comic Sans MS" pitchFamily="66" charset="0"/>
              </a:rPr>
              <a:t>öğretmenlerden görevlendirme </a:t>
            </a:r>
            <a:r>
              <a:rPr lang="tr-TR" sz="2200" dirty="0" smtClean="0">
                <a:latin typeface="Comic Sans MS" pitchFamily="66" charset="0"/>
              </a:rPr>
              <a:t>yapılabilir.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0716"/>
            <a:ext cx="3744417" cy="2308324"/>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2. Destek Eğitim Odası açmak zorunlu mudur?</a:t>
            </a:r>
            <a:endParaRPr lang="tr-TR" sz="3600" b="1" dirty="0">
              <a:solidFill>
                <a:schemeClr val="accent2">
                  <a:lumMod val="50000"/>
                </a:schemeClr>
              </a:solidFill>
              <a:latin typeface="Comic Sans MS" pitchFamily="66" charset="0"/>
            </a:endParaRPr>
          </a:p>
        </p:txBody>
      </p:sp>
      <p:sp>
        <p:nvSpPr>
          <p:cNvPr id="5" name="4 Dikdörtgen"/>
          <p:cNvSpPr/>
          <p:nvPr/>
        </p:nvSpPr>
        <p:spPr>
          <a:xfrm>
            <a:off x="6311230" y="798613"/>
            <a:ext cx="4896544" cy="5493812"/>
          </a:xfrm>
          <a:prstGeom prst="rect">
            <a:avLst/>
          </a:prstGeom>
        </p:spPr>
        <p:txBody>
          <a:bodyPr wrap="square">
            <a:spAutoFit/>
          </a:bodyPr>
          <a:lstStyle/>
          <a:p>
            <a:pPr algn="ctr">
              <a:lnSpc>
                <a:spcPct val="150000"/>
              </a:lnSpc>
            </a:pPr>
            <a:r>
              <a:rPr lang="tr-TR" sz="2600" dirty="0" smtClean="0">
                <a:latin typeface="Comic Sans MS" pitchFamily="66" charset="0"/>
              </a:rPr>
              <a:t>31.05.2006 tarih ve 26184 sayılı Resmî Gazetede yayımlanan Özel Eğitim Hizmetleri Yönetmeliği gereğince, okul ve kurumlarda özel eğitime ihtiyacı olan öğrenciler ile üstün yetenekli öğrenciler için, Destek Eğitim Odası açılması zorunludur. </a:t>
            </a:r>
            <a:endParaRPr lang="tr-TR" sz="2600" dirty="0">
              <a:latin typeface="Comic Sans MS" pitchFamily="66" charset="0"/>
            </a:endParaRPr>
          </a:p>
        </p:txBody>
      </p:sp>
      <p:sp>
        <p:nvSpPr>
          <p:cNvPr id="7" name="6 Dikdörtgen"/>
          <p:cNvSpPr/>
          <p:nvPr/>
        </p:nvSpPr>
        <p:spPr>
          <a:xfrm>
            <a:off x="2134767" y="4509120"/>
            <a:ext cx="3360215" cy="523220"/>
          </a:xfrm>
          <a:prstGeom prst="rect">
            <a:avLst/>
          </a:prstGeom>
        </p:spPr>
        <p:txBody>
          <a:bodyPr wrap="none">
            <a:spAutoFit/>
          </a:bodyPr>
          <a:lstStyle/>
          <a:p>
            <a:r>
              <a:rPr lang="tr-TR" sz="2800" b="1" dirty="0" smtClean="0">
                <a:latin typeface="Comic Sans MS" pitchFamily="66" charset="0"/>
              </a:rPr>
              <a:t>Evet, zorunludur. </a:t>
            </a: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4"/>
            <a:ext cx="3744417" cy="2308324"/>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3. Okullarda Destek Eğitim Odası Nasıl Açılır? </a:t>
            </a:r>
            <a:endParaRPr lang="tr-TR" sz="3600" b="1" dirty="0">
              <a:solidFill>
                <a:schemeClr val="accent2">
                  <a:lumMod val="50000"/>
                </a:schemeClr>
              </a:solidFill>
              <a:latin typeface="Comic Sans MS" pitchFamily="66" charset="0"/>
            </a:endParaRPr>
          </a:p>
        </p:txBody>
      </p:sp>
      <p:sp>
        <p:nvSpPr>
          <p:cNvPr id="5" name="4 Dikdörtgen"/>
          <p:cNvSpPr/>
          <p:nvPr/>
        </p:nvSpPr>
        <p:spPr>
          <a:xfrm>
            <a:off x="6455246" y="548681"/>
            <a:ext cx="4752528" cy="5424562"/>
          </a:xfrm>
          <a:prstGeom prst="rect">
            <a:avLst/>
          </a:prstGeom>
        </p:spPr>
        <p:txBody>
          <a:bodyPr wrap="square">
            <a:spAutoFit/>
          </a:bodyPr>
          <a:lstStyle/>
          <a:p>
            <a:pPr algn="ctr">
              <a:lnSpc>
                <a:spcPct val="150000"/>
              </a:lnSpc>
            </a:pPr>
            <a:r>
              <a:rPr lang="tr-TR" sz="2100" dirty="0" smtClean="0">
                <a:latin typeface="Comic Sans MS" pitchFamily="66" charset="0"/>
              </a:rPr>
              <a:t>Destek Eğitim Odaları, Özel Eğitim Hizmetleri Kurulu’nun önerisi doğrultusunda İl/İlçe Millî Eğitim Müdürlükleri tarafından açılır. Bunun için, Okul Müdürlüğü’nün İlçe Milli Eğitim Müdürlüğü’ne “Okulumuzda özel eğitim desteğine ihtiyacı olan öğrenciler için Destek Eğitim Odası açmak istiyoruz. Gereğini arz ederim.” diye yazılmış resmi bir yazıyla başvurması yeterlidir. </a:t>
            </a:r>
            <a:endParaRPr lang="tr-TR" sz="21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86695" y="1412776"/>
            <a:ext cx="4248472" cy="2862322"/>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4. Okulda ya da kurumda birden fazla Destek Eğitim Odası açılabilir mi?</a:t>
            </a:r>
            <a:endParaRPr lang="tr-TR" sz="3600" b="1" dirty="0">
              <a:solidFill>
                <a:schemeClr val="accent2">
                  <a:lumMod val="50000"/>
                </a:schemeClr>
              </a:solidFill>
              <a:latin typeface="Comic Sans MS" pitchFamily="66" charset="0"/>
            </a:endParaRPr>
          </a:p>
        </p:txBody>
      </p:sp>
      <p:sp>
        <p:nvSpPr>
          <p:cNvPr id="5" name="4 Dikdörtgen"/>
          <p:cNvSpPr/>
          <p:nvPr/>
        </p:nvSpPr>
        <p:spPr>
          <a:xfrm>
            <a:off x="6383238" y="2060848"/>
            <a:ext cx="4752528" cy="2308324"/>
          </a:xfrm>
          <a:prstGeom prst="rect">
            <a:avLst/>
          </a:prstGeom>
        </p:spPr>
        <p:txBody>
          <a:bodyPr wrap="square">
            <a:spAutoFit/>
          </a:bodyPr>
          <a:lstStyle/>
          <a:p>
            <a:pPr algn="ctr">
              <a:lnSpc>
                <a:spcPct val="150000"/>
              </a:lnSpc>
            </a:pPr>
            <a:r>
              <a:rPr lang="tr-TR" sz="2400" dirty="0" smtClean="0">
                <a:latin typeface="Comic Sans MS" pitchFamily="66" charset="0"/>
              </a:rPr>
              <a:t>Destek eğitim alacak öğrenci sayısına göre okulda veya kurumda birden fazla Destek Eğitim Odası açılabilir.</a:t>
            </a:r>
            <a:endParaRPr lang="tr-TR" sz="2400" dirty="0">
              <a:latin typeface="Comic Sans MS" pitchFamily="66" charset="0"/>
            </a:endParaRPr>
          </a:p>
        </p:txBody>
      </p:sp>
      <p:sp>
        <p:nvSpPr>
          <p:cNvPr id="7" name="6 Dikdörtgen"/>
          <p:cNvSpPr/>
          <p:nvPr/>
        </p:nvSpPr>
        <p:spPr>
          <a:xfrm>
            <a:off x="2278782" y="4869162"/>
            <a:ext cx="2635658" cy="461665"/>
          </a:xfrm>
          <a:prstGeom prst="rect">
            <a:avLst/>
          </a:prstGeom>
        </p:spPr>
        <p:txBody>
          <a:bodyPr wrap="none">
            <a:spAutoFit/>
          </a:bodyPr>
          <a:lstStyle/>
          <a:p>
            <a:r>
              <a:rPr lang="tr-TR" sz="2400" b="1" dirty="0" smtClean="0">
                <a:latin typeface="Comic Sans MS" pitchFamily="66" charset="0"/>
              </a:rPr>
              <a:t>Evet, açılabilir. </a:t>
            </a:r>
            <a:endParaRPr lang="tr-TR" sz="2400" b="1" dirty="0"/>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42679" y="1412778"/>
            <a:ext cx="4536504" cy="3323987"/>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000" b="1" dirty="0" smtClean="0">
                <a:solidFill>
                  <a:schemeClr val="accent2">
                    <a:lumMod val="50000"/>
                  </a:schemeClr>
                </a:solidFill>
                <a:latin typeface="Comic Sans MS" pitchFamily="66" charset="0"/>
              </a:rPr>
              <a:t>5. Destek Eğitim Odası olarak kullanılabilecek ayrı bir dersliğimiz/odamız yok. Yine de Destek Eğitim Odası açmak zorunda mıyız?</a:t>
            </a:r>
            <a:endParaRPr lang="tr-TR" sz="3000" b="1" dirty="0">
              <a:solidFill>
                <a:schemeClr val="accent2">
                  <a:lumMod val="50000"/>
                </a:schemeClr>
              </a:solidFill>
              <a:latin typeface="Comic Sans MS" pitchFamily="66" charset="0"/>
            </a:endParaRPr>
          </a:p>
        </p:txBody>
      </p:sp>
      <p:sp>
        <p:nvSpPr>
          <p:cNvPr id="5" name="4 Dikdörtgen"/>
          <p:cNvSpPr/>
          <p:nvPr/>
        </p:nvSpPr>
        <p:spPr>
          <a:xfrm>
            <a:off x="6239222" y="836714"/>
            <a:ext cx="5184576" cy="5078313"/>
          </a:xfrm>
          <a:prstGeom prst="rect">
            <a:avLst/>
          </a:prstGeom>
        </p:spPr>
        <p:txBody>
          <a:bodyPr wrap="square">
            <a:spAutoFit/>
          </a:bodyPr>
          <a:lstStyle/>
          <a:p>
            <a:pPr algn="ctr">
              <a:lnSpc>
                <a:spcPct val="150000"/>
              </a:lnSpc>
            </a:pPr>
            <a:r>
              <a:rPr lang="tr-TR" dirty="0" smtClean="0">
                <a:latin typeface="Comic Sans MS" pitchFamily="66" charset="0"/>
              </a:rPr>
              <a:t>Destek Eğitim Odası olarak kullanılabilecek ayrı bir oda/derslik olmasa da, Destek Eğitim Odası açmak zorunludur. Önemli olan, (1) eğitim-öğretime uygun fiziki koşullara sahip bir ortamın, (2) ihtiyaç sahibi olan ve Bireyselleştirilmiş Eğitim Planı (BEP) hazırlanmış bir öğrenci ve (3) gönüllü bir öğretmenin olmasıdır. Gerektiğinde yönetici odaları, rehberlik servisi, kütüphane, öğretmenler odası, Okul Aile Birliği odası gibi mekânlar, uygun bir planlama doğrultusunda Destek Eğitim Odası olarak kullanılabilir. </a:t>
            </a:r>
            <a:endParaRPr lang="tr-TR" dirty="0">
              <a:latin typeface="Comic Sans MS" pitchFamily="66" charset="0"/>
            </a:endParaRPr>
          </a:p>
        </p:txBody>
      </p:sp>
      <p:sp>
        <p:nvSpPr>
          <p:cNvPr id="7" name="6 Dikdörtgen"/>
          <p:cNvSpPr/>
          <p:nvPr/>
        </p:nvSpPr>
        <p:spPr>
          <a:xfrm>
            <a:off x="1270671" y="4797152"/>
            <a:ext cx="4680520" cy="1338828"/>
          </a:xfrm>
          <a:prstGeom prst="rect">
            <a:avLst/>
          </a:prstGeom>
        </p:spPr>
        <p:txBody>
          <a:bodyPr wrap="square">
            <a:spAutoFit/>
          </a:bodyPr>
          <a:lstStyle/>
          <a:p>
            <a:pPr algn="ctr">
              <a:lnSpc>
                <a:spcPct val="150000"/>
              </a:lnSpc>
            </a:pPr>
            <a:r>
              <a:rPr lang="tr-TR" b="1" dirty="0" smtClean="0">
                <a:latin typeface="Comic Sans MS" pitchFamily="66" charset="0"/>
              </a:rPr>
              <a:t>Evet.</a:t>
            </a:r>
            <a:r>
              <a:rPr lang="tr-TR" dirty="0" smtClean="0">
                <a:latin typeface="Comic Sans MS" pitchFamily="66" charset="0"/>
              </a:rPr>
              <a:t> Destek Eğitim Odası açmak için sadece bu amaçla kullanılacak bir oda/derslik olmasına gerek yoktur. </a:t>
            </a: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14687" y="1484785"/>
            <a:ext cx="4248472" cy="2554545"/>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200" b="1" dirty="0" smtClean="0">
                <a:solidFill>
                  <a:schemeClr val="accent2">
                    <a:lumMod val="50000"/>
                  </a:schemeClr>
                </a:solidFill>
                <a:latin typeface="Comic Sans MS" pitchFamily="66" charset="0"/>
              </a:rPr>
              <a:t>6. Destek Eğitim Odası açmak için gerekli araç gereçleri temin etmek şart mıdır?</a:t>
            </a:r>
            <a:endParaRPr lang="tr-TR" sz="3200" b="1" dirty="0">
              <a:solidFill>
                <a:schemeClr val="accent2">
                  <a:lumMod val="50000"/>
                </a:schemeClr>
              </a:solidFill>
              <a:latin typeface="Comic Sans MS" pitchFamily="66" charset="0"/>
            </a:endParaRPr>
          </a:p>
        </p:txBody>
      </p:sp>
      <p:sp>
        <p:nvSpPr>
          <p:cNvPr id="5" name="4 Dikdörtgen"/>
          <p:cNvSpPr/>
          <p:nvPr/>
        </p:nvSpPr>
        <p:spPr>
          <a:xfrm>
            <a:off x="6455246" y="836713"/>
            <a:ext cx="4752528" cy="5078313"/>
          </a:xfrm>
          <a:prstGeom prst="rect">
            <a:avLst/>
          </a:prstGeom>
        </p:spPr>
        <p:txBody>
          <a:bodyPr wrap="square">
            <a:spAutoFit/>
          </a:bodyPr>
          <a:lstStyle/>
          <a:p>
            <a:pPr algn="ctr">
              <a:lnSpc>
                <a:spcPct val="150000"/>
              </a:lnSpc>
            </a:pPr>
            <a:r>
              <a:rPr lang="tr-TR" dirty="0" smtClean="0">
                <a:latin typeface="Comic Sans MS" pitchFamily="66" charset="0"/>
              </a:rPr>
              <a:t>Öğrenci için hazırlanan Bireyselleştirilmiş Eğitim Planının (BEP) uygulanması için hangi araç-gereçlerin kullanılmasına ihtiyaç duyuluyorsa, Destek Eğitim Odasında bu araç gereçler kullanılmalıdır. Ancak, Destek Eğitim Odasının açılması ve eğitimin başlaması, araç-gereç bulunması şartına bağlanmamalıdır. Kritik olan nokta, (1) özel eğitim desteğine ihtiyacı olan öğrencinin, (2) özel eğitim desteği verecek öğretmenin ve (3) öğrenci için hazırlanmış olan </a:t>
            </a:r>
            <a:r>
              <a:rPr lang="tr-TR" dirty="0" err="1" smtClean="0">
                <a:latin typeface="Comic Sans MS" pitchFamily="66" charset="0"/>
              </a:rPr>
              <a:t>BEP’in</a:t>
            </a:r>
            <a:r>
              <a:rPr lang="tr-TR" dirty="0" smtClean="0">
                <a:latin typeface="Comic Sans MS" pitchFamily="66" charset="0"/>
              </a:rPr>
              <a:t> olmasıdır.</a:t>
            </a:r>
            <a:endParaRPr lang="tr-TR"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02718" y="1484784"/>
            <a:ext cx="3744417" cy="2308324"/>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7. Destek Eğitim Odasında kimler eğitim görebilir?</a:t>
            </a:r>
            <a:endParaRPr lang="tr-TR" sz="3600" b="1" dirty="0">
              <a:solidFill>
                <a:schemeClr val="accent2">
                  <a:lumMod val="50000"/>
                </a:schemeClr>
              </a:solidFill>
              <a:latin typeface="Comic Sans MS" pitchFamily="66" charset="0"/>
            </a:endParaRPr>
          </a:p>
        </p:txBody>
      </p:sp>
      <p:sp>
        <p:nvSpPr>
          <p:cNvPr id="5" name="4 Dikdörtgen"/>
          <p:cNvSpPr/>
          <p:nvPr/>
        </p:nvSpPr>
        <p:spPr>
          <a:xfrm>
            <a:off x="6455246" y="836713"/>
            <a:ext cx="4752528" cy="5170646"/>
          </a:xfrm>
          <a:prstGeom prst="rect">
            <a:avLst/>
          </a:prstGeom>
        </p:spPr>
        <p:txBody>
          <a:bodyPr wrap="square">
            <a:spAutoFit/>
          </a:bodyPr>
          <a:lstStyle/>
          <a:p>
            <a:pPr algn="ctr">
              <a:lnSpc>
                <a:spcPct val="150000"/>
              </a:lnSpc>
            </a:pPr>
            <a:r>
              <a:rPr lang="tr-TR" sz="2200" dirty="0" smtClean="0">
                <a:latin typeface="Comic Sans MS" pitchFamily="66" charset="0"/>
              </a:rPr>
              <a:t>Destek Eğitim Odasında, okul ve kurumlarda, yetersizliği olmayan akranlarıyla birlikte aynı sınıfta eğitimlerine devam eden özel eğitime ihtiyacı olan öğrenciler ile üstün yetenekli öğrenciler eğitim görebilir. İlgili öğrencilerin Rehberlik ve Araştırma Merkezlerince tanılanmış olması gerekir.</a:t>
            </a:r>
            <a:endParaRPr lang="tr-TR" sz="2200" dirty="0">
              <a:latin typeface="Comic Sans MS" pitchFamily="66" charset="0"/>
            </a:endParaRPr>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58703" y="1484784"/>
            <a:ext cx="4104456" cy="2862322"/>
          </a:xfrm>
          <a:prstGeom prst="rect">
            <a:avLst/>
          </a:prstGeom>
          <a:no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600" b="1" dirty="0" smtClean="0">
                <a:solidFill>
                  <a:schemeClr val="accent2">
                    <a:lumMod val="50000"/>
                  </a:schemeClr>
                </a:solidFill>
                <a:latin typeface="Comic Sans MS" pitchFamily="66" charset="0"/>
              </a:rPr>
              <a:t>8. Destek Eğitim Odalarından yalnızca engelli öğrenciler mi yararlanır? </a:t>
            </a:r>
            <a:endParaRPr lang="tr-TR" sz="3600" b="1" dirty="0">
              <a:solidFill>
                <a:schemeClr val="accent2">
                  <a:lumMod val="50000"/>
                </a:schemeClr>
              </a:solidFill>
              <a:latin typeface="Comic Sans MS" pitchFamily="66" charset="0"/>
            </a:endParaRPr>
          </a:p>
        </p:txBody>
      </p:sp>
      <p:sp>
        <p:nvSpPr>
          <p:cNvPr id="5" name="4 Dikdörtgen"/>
          <p:cNvSpPr/>
          <p:nvPr/>
        </p:nvSpPr>
        <p:spPr>
          <a:xfrm>
            <a:off x="6383238" y="908720"/>
            <a:ext cx="4752528" cy="5262979"/>
          </a:xfrm>
          <a:prstGeom prst="rect">
            <a:avLst/>
          </a:prstGeom>
        </p:spPr>
        <p:txBody>
          <a:bodyPr wrap="square">
            <a:spAutoFit/>
          </a:bodyPr>
          <a:lstStyle/>
          <a:p>
            <a:pPr algn="ctr">
              <a:lnSpc>
                <a:spcPct val="150000"/>
              </a:lnSpc>
            </a:pPr>
            <a:r>
              <a:rPr lang="tr-TR" sz="2800" dirty="0" smtClean="0">
                <a:latin typeface="Comic Sans MS" pitchFamily="66" charset="0"/>
              </a:rPr>
              <a:t>Hayır. Destek Eğitim Odasında yalnızca engelli öğrenciler yararlanmaz. Üstün yetenekli/üstün zekâlı (özel yetenekli) öğrenciler de Destek Eğitim Odasından yararlanırlar.</a:t>
            </a:r>
            <a:endParaRPr lang="tr-TR" sz="2800" dirty="0">
              <a:latin typeface="Comic Sans MS" pitchFamily="66" charset="0"/>
            </a:endParaRPr>
          </a:p>
        </p:txBody>
      </p:sp>
      <p:sp>
        <p:nvSpPr>
          <p:cNvPr id="8" name="7 Dikdörtgen"/>
          <p:cNvSpPr/>
          <p:nvPr/>
        </p:nvSpPr>
        <p:spPr>
          <a:xfrm>
            <a:off x="3214885" y="4941170"/>
            <a:ext cx="1261884" cy="461665"/>
          </a:xfrm>
          <a:prstGeom prst="rect">
            <a:avLst/>
          </a:prstGeom>
        </p:spPr>
        <p:txBody>
          <a:bodyPr wrap="none">
            <a:spAutoFit/>
          </a:bodyPr>
          <a:lstStyle/>
          <a:p>
            <a:r>
              <a:rPr lang="tr-TR" sz="2400" b="1" dirty="0" smtClean="0">
                <a:latin typeface="Comic Sans MS" pitchFamily="66" charset="0"/>
              </a:rPr>
              <a:t>Hayır. </a:t>
            </a:r>
            <a:endParaRPr lang="tr-TR" sz="2400" b="1" dirty="0"/>
          </a:p>
        </p:txBody>
      </p:sp>
      <p:pic>
        <p:nvPicPr>
          <p:cNvPr id="6" name="5 Resim" descr="gaziantepmem.jpg"/>
          <p:cNvPicPr>
            <a:picLocks noChangeAspect="1"/>
          </p:cNvPicPr>
          <p:nvPr/>
        </p:nvPicPr>
        <p:blipFill>
          <a:blip r:embed="rId2" cstate="print"/>
          <a:stretch>
            <a:fillRect/>
          </a:stretch>
        </p:blipFill>
        <p:spPr>
          <a:xfrm>
            <a:off x="5015086" y="692696"/>
            <a:ext cx="936104" cy="72008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444</TotalTime>
  <Words>1516</Words>
  <Application>Microsoft Office PowerPoint</Application>
  <PresentationFormat>Özel</PresentationFormat>
  <Paragraphs>73</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Gezinti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SORU ve CEVAPLARLA  DESTEK EĞİTİM ODALARI</dc:title>
  <dc:creator>ozel_egitim</dc:creator>
  <cp:lastModifiedBy>ram rapor</cp:lastModifiedBy>
  <cp:revision>61</cp:revision>
  <dcterms:created xsi:type="dcterms:W3CDTF">2015-02-10T11:44:40Z</dcterms:created>
  <dcterms:modified xsi:type="dcterms:W3CDTF">2018-10-17T11:15:26Z</dcterms:modified>
</cp:coreProperties>
</file>