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8" r:id="rId3"/>
    <p:sldId id="259" r:id="rId4"/>
    <p:sldId id="260" r:id="rId5"/>
    <p:sldId id="286" r:id="rId6"/>
    <p:sldId id="276" r:id="rId7"/>
    <p:sldId id="262" r:id="rId8"/>
    <p:sldId id="277" r:id="rId9"/>
    <p:sldId id="278" r:id="rId10"/>
    <p:sldId id="279" r:id="rId11"/>
    <p:sldId id="280" r:id="rId12"/>
    <p:sldId id="281" r:id="rId13"/>
    <p:sldId id="282" r:id="rId14"/>
    <p:sldId id="263" r:id="rId15"/>
    <p:sldId id="264" r:id="rId16"/>
    <p:sldId id="265" r:id="rId17"/>
    <p:sldId id="266" r:id="rId18"/>
    <p:sldId id="304" r:id="rId19"/>
    <p:sldId id="267" r:id="rId20"/>
    <p:sldId id="268" r:id="rId21"/>
    <p:sldId id="269" r:id="rId22"/>
    <p:sldId id="305" r:id="rId23"/>
    <p:sldId id="306" r:id="rId24"/>
    <p:sldId id="312" r:id="rId25"/>
    <p:sldId id="313" r:id="rId26"/>
    <p:sldId id="307" r:id="rId27"/>
    <p:sldId id="308" r:id="rId28"/>
    <p:sldId id="309" r:id="rId29"/>
    <p:sldId id="310" r:id="rId30"/>
    <p:sldId id="270" r:id="rId31"/>
    <p:sldId id="271" r:id="rId32"/>
    <p:sldId id="299" r:id="rId33"/>
    <p:sldId id="300" r:id="rId34"/>
    <p:sldId id="301" r:id="rId35"/>
    <p:sldId id="285" r:id="rId36"/>
    <p:sldId id="272" r:id="rId37"/>
    <p:sldId id="273" r:id="rId38"/>
    <p:sldId id="274" r:id="rId39"/>
    <p:sldId id="302" r:id="rId40"/>
    <p:sldId id="288" r:id="rId41"/>
    <p:sldId id="290" r:id="rId42"/>
    <p:sldId id="292" r:id="rId43"/>
    <p:sldId id="294" r:id="rId44"/>
    <p:sldId id="296" r:id="rId45"/>
    <p:sldId id="298" r:id="rId4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6065417" y="5054602"/>
            <a:ext cx="673276" cy="279400"/>
          </a:xfrm>
        </p:spPr>
        <p:txBody>
          <a:bodyPr/>
          <a:lstStyle/>
          <a:p>
            <a:fld id="{A23720DD-5B6D-40BF-8493-A6B52D484E6B}" type="datetimeFigureOut">
              <a:rPr lang="tr-TR" smtClean="0"/>
              <a:t>17.04.2019</a:t>
            </a:fld>
            <a:endParaRPr lang="tr-TR"/>
          </a:p>
        </p:txBody>
      </p:sp>
      <p:sp>
        <p:nvSpPr>
          <p:cNvPr id="5" name="Footer Placeholder 4"/>
          <p:cNvSpPr>
            <a:spLocks noGrp="1"/>
          </p:cNvSpPr>
          <p:nvPr>
            <p:ph type="ftr" sz="quarter" idx="11"/>
          </p:nvPr>
        </p:nvSpPr>
        <p:spPr>
          <a:xfrm>
            <a:off x="1921934" y="5054602"/>
            <a:ext cx="4064860" cy="279400"/>
          </a:xfrm>
        </p:spPr>
        <p:txBody>
          <a:bodyPr/>
          <a:lstStyle/>
          <a:p>
            <a:endParaRPr lang="tr-TR"/>
          </a:p>
        </p:txBody>
      </p:sp>
      <p:sp>
        <p:nvSpPr>
          <p:cNvPr id="6" name="Slide Number Placeholder 5"/>
          <p:cNvSpPr>
            <a:spLocks noGrp="1"/>
          </p:cNvSpPr>
          <p:nvPr>
            <p:ph type="sldNum" sz="quarter" idx="12"/>
          </p:nvPr>
        </p:nvSpPr>
        <p:spPr>
          <a:xfrm>
            <a:off x="6817317" y="5054602"/>
            <a:ext cx="413483" cy="279400"/>
          </a:xfrm>
        </p:spPr>
        <p:txBody>
          <a:bodyPr/>
          <a:lstStyle/>
          <a:p>
            <a:fld id="{F302176B-0E47-46AC-8F43-DAB4B8A37D06}" type="slidenum">
              <a:rPr lang="tr-TR" smtClean="0"/>
              <a:t>‹#›</a:t>
            </a:fld>
            <a:endParaRPr lang="tr-TR"/>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7910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17.04.2019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567922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17.04.2019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8832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17.04.2019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4138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17.04.2019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993111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17.04.2019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776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tr-TR" smtClean="0"/>
              <a:t>Asıl başlık stili için tıklatın</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17.04.2019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2145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17.04.2019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0686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17.04.2019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8236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17.04.2019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734464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17.04.2019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8584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17.04.2019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964515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17.04.2019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500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t>17.04.2019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9345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17.04.2019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731556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17.04.2019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9019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17.04.2019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792631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23720DD-5B6D-40BF-8493-A6B52D484E6B}" type="datetimeFigureOut">
              <a:rPr lang="tr-TR" smtClean="0"/>
              <a:t>17.04.2019</a:t>
            </a:fld>
            <a:endParaRPr lang="tr-TR"/>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8822821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63688" y="1700808"/>
            <a:ext cx="5616624" cy="3672408"/>
          </a:xfrm>
        </p:spPr>
        <p:txBody>
          <a:bodyPr>
            <a:normAutofit/>
          </a:bodyPr>
          <a:lstStyle/>
          <a:p>
            <a:r>
              <a:rPr lang="tr-TR" sz="4000" dirty="0" smtClean="0"/>
              <a:t/>
            </a:r>
            <a:br>
              <a:rPr lang="tr-TR" sz="4000" dirty="0" smtClean="0"/>
            </a:br>
            <a:r>
              <a:rPr lang="tr-TR" sz="4000" dirty="0" smtClean="0"/>
              <a:t>BİREYSELLEŞTİRİLMİŞ EĞİTİM PROGRAMI</a:t>
            </a:r>
            <a:br>
              <a:rPr lang="tr-TR" sz="4000" dirty="0" smtClean="0"/>
            </a:br>
            <a:r>
              <a:rPr lang="tr-TR" sz="4000" dirty="0" smtClean="0"/>
              <a:t/>
            </a:r>
            <a:br>
              <a:rPr lang="tr-TR" sz="4000" dirty="0" smtClean="0"/>
            </a:br>
            <a:endParaRPr lang="tr-TR" sz="4000" dirty="0"/>
          </a:p>
        </p:txBody>
      </p:sp>
      <p:pic>
        <p:nvPicPr>
          <p:cNvPr id="3" name="Resim 2"/>
          <p:cNvPicPr>
            <a:picLocks noChangeAspect="1"/>
          </p:cNvPicPr>
          <p:nvPr/>
        </p:nvPicPr>
        <p:blipFill rotWithShape="1">
          <a:blip r:embed="rId2">
            <a:extLst>
              <a:ext uri="{28A0092B-C50C-407E-A947-70E740481C1C}">
                <a14:useLocalDpi xmlns:a14="http://schemas.microsoft.com/office/drawing/2010/main" val="0"/>
              </a:ext>
            </a:extLst>
          </a:blip>
          <a:srcRect r="84339" b="68837"/>
          <a:stretch/>
        </p:blipFill>
        <p:spPr>
          <a:xfrm>
            <a:off x="3851920" y="1682516"/>
            <a:ext cx="1440160" cy="1148687"/>
          </a:xfrm>
          <a:prstGeom prst="rect">
            <a:avLst/>
          </a:prstGeom>
        </p:spPr>
      </p:pic>
    </p:spTree>
    <p:extLst>
      <p:ext uri="{BB962C8B-B14F-4D97-AF65-F5344CB8AC3E}">
        <p14:creationId xmlns:p14="http://schemas.microsoft.com/office/powerpoint/2010/main" val="4210179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err="1" smtClean="0"/>
              <a:t>Bep</a:t>
            </a:r>
            <a:r>
              <a:rPr lang="tr-TR" dirty="0" smtClean="0"/>
              <a:t> Bireysel İzleme Çizelgesi</a:t>
            </a:r>
            <a:endParaRPr lang="tr-TR" dirty="0"/>
          </a:p>
        </p:txBody>
      </p:sp>
      <p:sp>
        <p:nvSpPr>
          <p:cNvPr id="3" name="İçerik Yer Tutucusu 2"/>
          <p:cNvSpPr>
            <a:spLocks noGrp="1"/>
          </p:cNvSpPr>
          <p:nvPr>
            <p:ph idx="1"/>
          </p:nvPr>
        </p:nvSpPr>
        <p:spPr/>
        <p:txBody>
          <a:bodyPr/>
          <a:lstStyle/>
          <a:p>
            <a:r>
              <a:rPr lang="tr-TR" dirty="0" smtClean="0"/>
              <a:t>Öğrencinin akademik başarı düzeyi,</a:t>
            </a:r>
          </a:p>
          <a:p>
            <a:r>
              <a:rPr lang="tr-TR" dirty="0" smtClean="0"/>
              <a:t>İletişim becerileri,</a:t>
            </a:r>
          </a:p>
          <a:p>
            <a:r>
              <a:rPr lang="tr-TR" dirty="0" smtClean="0"/>
              <a:t>Dil konuşma gelişimi,</a:t>
            </a:r>
          </a:p>
          <a:p>
            <a:r>
              <a:rPr lang="tr-TR" dirty="0" smtClean="0"/>
              <a:t>Toplumsal uyum becerileri,</a:t>
            </a:r>
          </a:p>
          <a:p>
            <a:r>
              <a:rPr lang="tr-TR" dirty="0" smtClean="0"/>
              <a:t>Motor becerileri,</a:t>
            </a:r>
          </a:p>
          <a:p>
            <a:r>
              <a:rPr lang="tr-TR" dirty="0" smtClean="0"/>
              <a:t>Mesleki bilgi ve becerileri genel olarak tanımlanarak yazılır.</a:t>
            </a:r>
          </a:p>
        </p:txBody>
      </p:sp>
    </p:spTree>
    <p:extLst>
      <p:ext uri="{BB962C8B-B14F-4D97-AF65-F5344CB8AC3E}">
        <p14:creationId xmlns:p14="http://schemas.microsoft.com/office/powerpoint/2010/main" val="2558043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Çizelgeyi dolduran BEP birimi her yıl ilk değerlendirmeyi performans ölçümlerine göre;</a:t>
            </a:r>
          </a:p>
          <a:p>
            <a:r>
              <a:rPr lang="tr-TR" dirty="0" smtClean="0"/>
              <a:t>Daha sonraki aylara ilişkin değerlendirmeyi </a:t>
            </a:r>
            <a:r>
              <a:rPr lang="tr-TR" dirty="0" err="1" smtClean="0"/>
              <a:t>BEP’i</a:t>
            </a:r>
            <a:r>
              <a:rPr lang="tr-TR" dirty="0" smtClean="0"/>
              <a:t> uygulayan öğretmen tarafından teslim edilen günlük değerlendirme çizelgelerine göre yapmalıdır.</a:t>
            </a:r>
            <a:endParaRPr lang="tr-TR" dirty="0"/>
          </a:p>
        </p:txBody>
      </p:sp>
    </p:spTree>
    <p:extLst>
      <p:ext uri="{BB962C8B-B14F-4D97-AF65-F5344CB8AC3E}">
        <p14:creationId xmlns:p14="http://schemas.microsoft.com/office/powerpoint/2010/main" val="4208742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Günlük değerlendirme çizelgesi sınıf öğretmenince tanzim edilerek haftalık olarak BEP geliştirme birimine aylık değerlendirmesini yapmak üzerek teslim edilir.</a:t>
            </a:r>
          </a:p>
          <a:p>
            <a:r>
              <a:rPr lang="tr-TR" dirty="0" smtClean="0"/>
              <a:t>Öğretmen değerlendirme sonuçlarını ve bu doğrultudaki ödevleri düzenli olarak aileye iletmelidir.</a:t>
            </a:r>
            <a:endParaRPr lang="tr-TR" dirty="0"/>
          </a:p>
        </p:txBody>
      </p:sp>
    </p:spTree>
    <p:extLst>
      <p:ext uri="{BB962C8B-B14F-4D97-AF65-F5344CB8AC3E}">
        <p14:creationId xmlns:p14="http://schemas.microsoft.com/office/powerpoint/2010/main" val="1041693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BEP’in</a:t>
            </a:r>
            <a:r>
              <a:rPr lang="tr-TR" dirty="0" smtClean="0"/>
              <a:t> Uygulanışı</a:t>
            </a:r>
            <a:endParaRPr lang="tr-TR" dirty="0"/>
          </a:p>
        </p:txBody>
      </p:sp>
      <p:sp>
        <p:nvSpPr>
          <p:cNvPr id="3" name="İçerik Yer Tutucusu 2"/>
          <p:cNvSpPr>
            <a:spLocks noGrp="1"/>
          </p:cNvSpPr>
          <p:nvPr>
            <p:ph idx="1"/>
          </p:nvPr>
        </p:nvSpPr>
        <p:spPr/>
        <p:txBody>
          <a:bodyPr/>
          <a:lstStyle/>
          <a:p>
            <a:r>
              <a:rPr lang="tr-TR" dirty="0" smtClean="0"/>
              <a:t>BEP birimince hazırlanan izleme çizelgesinden sonra öğretmen tarafından BÖP(bireyselleştirilmiş öğretim planı) hazırlanır.</a:t>
            </a:r>
          </a:p>
          <a:p>
            <a:r>
              <a:rPr lang="tr-TR" dirty="0" smtClean="0"/>
              <a:t>BÖP; uzun dönemli amaçlara ulaşmak için konulan kısa dönemli amaçları, ayrıntılı değerlendirmeyi ve öğretimin planlanmasını içerir.</a:t>
            </a:r>
            <a:endParaRPr lang="tr-TR" dirty="0"/>
          </a:p>
        </p:txBody>
      </p:sp>
    </p:spTree>
    <p:extLst>
      <p:ext uri="{BB962C8B-B14F-4D97-AF65-F5344CB8AC3E}">
        <p14:creationId xmlns:p14="http://schemas.microsoft.com/office/powerpoint/2010/main" val="4089104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Bep</a:t>
            </a:r>
            <a:r>
              <a:rPr lang="tr-TR" dirty="0" smtClean="0"/>
              <a:t> Ekibi Kimlerden Oluşur?</a:t>
            </a:r>
            <a:endParaRPr lang="tr-TR" dirty="0"/>
          </a:p>
        </p:txBody>
      </p:sp>
      <p:pic>
        <p:nvPicPr>
          <p:cNvPr id="7" name="Resim 6" descr="Ekran Kırpm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1196752"/>
            <a:ext cx="7200800" cy="5040560"/>
          </a:xfrm>
          <a:prstGeom prst="rect">
            <a:avLst/>
          </a:prstGeom>
          <a:effectLst>
            <a:softEdge rad="127000"/>
          </a:effectLst>
        </p:spPr>
      </p:pic>
    </p:spTree>
    <p:extLst>
      <p:ext uri="{BB962C8B-B14F-4D97-AF65-F5344CB8AC3E}">
        <p14:creationId xmlns:p14="http://schemas.microsoft.com/office/powerpoint/2010/main" val="1880671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Bep</a:t>
            </a:r>
            <a:r>
              <a:rPr lang="tr-TR" dirty="0" smtClean="0"/>
              <a:t> Ekibi İlk Toplantısı</a:t>
            </a:r>
            <a:endParaRPr lang="tr-TR" dirty="0"/>
          </a:p>
        </p:txBody>
      </p:sp>
      <p:sp>
        <p:nvSpPr>
          <p:cNvPr id="3" name="İçerik Yer Tutucusu 2"/>
          <p:cNvSpPr>
            <a:spLocks noGrp="1"/>
          </p:cNvSpPr>
          <p:nvPr>
            <p:ph idx="1"/>
          </p:nvPr>
        </p:nvSpPr>
        <p:spPr/>
        <p:txBody>
          <a:bodyPr/>
          <a:lstStyle/>
          <a:p>
            <a:r>
              <a:rPr lang="tr-TR" dirty="0"/>
              <a:t>T</a:t>
            </a:r>
            <a:r>
              <a:rPr lang="tr-TR" dirty="0" smtClean="0"/>
              <a:t>oplantıların hangi sıklıkta yapılacağı,</a:t>
            </a:r>
          </a:p>
          <a:p>
            <a:r>
              <a:rPr lang="tr-TR" dirty="0" smtClean="0"/>
              <a:t>Öğrencinin eğitsel performansının ne kadar sürede belirleneceği,</a:t>
            </a:r>
          </a:p>
          <a:p>
            <a:r>
              <a:rPr lang="tr-TR" dirty="0" smtClean="0"/>
              <a:t>Bir sonraki toplantının ne zaman olacağı</a:t>
            </a:r>
          </a:p>
          <a:p>
            <a:r>
              <a:rPr lang="tr-TR" dirty="0" smtClean="0"/>
              <a:t>Bir sonraki toplantıya kadar tüm öğretmenlerin öğrenciyle ilgili performansını doldurması gerekmektedir.</a:t>
            </a:r>
            <a:endParaRPr lang="tr-TR" dirty="0"/>
          </a:p>
        </p:txBody>
      </p:sp>
    </p:spTree>
    <p:extLst>
      <p:ext uri="{BB962C8B-B14F-4D97-AF65-F5344CB8AC3E}">
        <p14:creationId xmlns:p14="http://schemas.microsoft.com/office/powerpoint/2010/main" val="357105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İkinci </a:t>
            </a:r>
            <a:r>
              <a:rPr lang="tr-TR" dirty="0" err="1" smtClean="0"/>
              <a:t>Bep</a:t>
            </a:r>
            <a:r>
              <a:rPr lang="tr-TR" dirty="0" smtClean="0"/>
              <a:t> Toplantısı</a:t>
            </a:r>
            <a:endParaRPr lang="tr-TR" dirty="0"/>
          </a:p>
        </p:txBody>
      </p:sp>
      <p:sp>
        <p:nvSpPr>
          <p:cNvPr id="3" name="İçerik Yer Tutucusu 2"/>
          <p:cNvSpPr>
            <a:spLocks noGrp="1"/>
          </p:cNvSpPr>
          <p:nvPr>
            <p:ph idx="1"/>
          </p:nvPr>
        </p:nvSpPr>
        <p:spPr/>
        <p:txBody>
          <a:bodyPr/>
          <a:lstStyle/>
          <a:p>
            <a:r>
              <a:rPr lang="tr-TR" dirty="0" smtClean="0"/>
              <a:t>İkinci </a:t>
            </a:r>
            <a:r>
              <a:rPr lang="tr-TR" dirty="0" err="1" smtClean="0"/>
              <a:t>bep</a:t>
            </a:r>
            <a:r>
              <a:rPr lang="tr-TR" dirty="0" smtClean="0"/>
              <a:t> toplantısında öğrenci için hangi derslerde bireyselleştirilmiş eğitim planı hazırlanacak karar verilir.</a:t>
            </a:r>
          </a:p>
          <a:p>
            <a:r>
              <a:rPr lang="tr-TR" dirty="0" smtClean="0"/>
              <a:t>Öğrenciye uygun UDA ve </a:t>
            </a:r>
            <a:r>
              <a:rPr lang="tr-TR" dirty="0" err="1" smtClean="0"/>
              <a:t>KDA’lar</a:t>
            </a:r>
            <a:r>
              <a:rPr lang="tr-TR" dirty="0" smtClean="0"/>
              <a:t> belirlenir.</a:t>
            </a:r>
          </a:p>
          <a:p>
            <a:r>
              <a:rPr lang="tr-TR" dirty="0" smtClean="0"/>
              <a:t>Öğrencinin bu belirlenen amaçlara ne kadar sürede ulaştırılacağı saptanır ve </a:t>
            </a:r>
            <a:r>
              <a:rPr lang="tr-TR" dirty="0" err="1" smtClean="0"/>
              <a:t>bep</a:t>
            </a:r>
            <a:r>
              <a:rPr lang="tr-TR" dirty="0" smtClean="0"/>
              <a:t> hazırlanır.</a:t>
            </a:r>
            <a:endParaRPr lang="tr-TR" dirty="0"/>
          </a:p>
        </p:txBody>
      </p:sp>
    </p:spTree>
    <p:extLst>
      <p:ext uri="{BB962C8B-B14F-4D97-AF65-F5344CB8AC3E}">
        <p14:creationId xmlns:p14="http://schemas.microsoft.com/office/powerpoint/2010/main" val="42489429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Bep</a:t>
            </a:r>
            <a:r>
              <a:rPr lang="tr-TR" dirty="0" smtClean="0"/>
              <a:t> Dosyasının İçeriği</a:t>
            </a:r>
            <a:endParaRPr lang="tr-TR" dirty="0"/>
          </a:p>
        </p:txBody>
      </p:sp>
      <p:sp>
        <p:nvSpPr>
          <p:cNvPr id="4" name="Rectangle 3"/>
          <p:cNvSpPr>
            <a:spLocks noGrp="1" noChangeArrowheads="1"/>
          </p:cNvSpPr>
          <p:nvPr>
            <p:ph idx="1"/>
          </p:nvPr>
        </p:nvSpPr>
        <p:spPr/>
        <p:txBody>
          <a:bodyPr/>
          <a:lstStyle/>
          <a:p>
            <a:pPr eaLnBrk="1" hangingPunct="1">
              <a:buClr>
                <a:schemeClr val="tx1"/>
              </a:buClr>
              <a:buFont typeface="Wingdings" pitchFamily="2" charset="2"/>
              <a:buChar char="Ø"/>
            </a:pPr>
            <a:r>
              <a:rPr lang="tr-TR" dirty="0" smtClean="0"/>
              <a:t>Öğrenci tanıma kartı</a:t>
            </a:r>
          </a:p>
          <a:p>
            <a:pPr eaLnBrk="1" hangingPunct="1">
              <a:buClr>
                <a:schemeClr val="tx1"/>
              </a:buClr>
              <a:buFont typeface="Wingdings" pitchFamily="2" charset="2"/>
              <a:buChar char="Ø"/>
            </a:pPr>
            <a:r>
              <a:rPr lang="tr-TR" dirty="0" err="1" smtClean="0"/>
              <a:t>Bep</a:t>
            </a:r>
            <a:r>
              <a:rPr lang="tr-TR" dirty="0" smtClean="0"/>
              <a:t> geliştirme birimi üyeleri</a:t>
            </a:r>
          </a:p>
          <a:p>
            <a:pPr eaLnBrk="1" hangingPunct="1">
              <a:buClr>
                <a:schemeClr val="tx1"/>
              </a:buClr>
              <a:buFont typeface="Wingdings" pitchFamily="2" charset="2"/>
              <a:buChar char="Ø"/>
            </a:pPr>
            <a:r>
              <a:rPr lang="tr-TR" dirty="0" err="1" smtClean="0"/>
              <a:t>Bep</a:t>
            </a:r>
            <a:r>
              <a:rPr lang="tr-TR" dirty="0" smtClean="0"/>
              <a:t> toplantı tutanakları</a:t>
            </a:r>
          </a:p>
          <a:p>
            <a:pPr eaLnBrk="1" hangingPunct="1">
              <a:buClr>
                <a:schemeClr val="tx1"/>
              </a:buClr>
              <a:buFont typeface="Wingdings" pitchFamily="2" charset="2"/>
              <a:buChar char="Ø"/>
            </a:pPr>
            <a:r>
              <a:rPr lang="tr-TR" dirty="0" smtClean="0"/>
              <a:t>eğitsel performans</a:t>
            </a:r>
          </a:p>
          <a:p>
            <a:pPr eaLnBrk="1" hangingPunct="1">
              <a:buClr>
                <a:schemeClr val="tx1"/>
              </a:buClr>
              <a:buFont typeface="Wingdings" pitchFamily="2" charset="2"/>
              <a:buChar char="Ø"/>
            </a:pPr>
            <a:r>
              <a:rPr lang="tr-TR" dirty="0" err="1" smtClean="0"/>
              <a:t>Bep</a:t>
            </a:r>
            <a:r>
              <a:rPr lang="tr-TR" dirty="0" smtClean="0"/>
              <a:t> formu</a:t>
            </a:r>
          </a:p>
          <a:p>
            <a:pPr eaLnBrk="1" hangingPunct="1">
              <a:buClr>
                <a:schemeClr val="tx1"/>
              </a:buClr>
              <a:buFont typeface="Wingdings" pitchFamily="2" charset="2"/>
              <a:buChar char="Ø"/>
            </a:pPr>
            <a:r>
              <a:rPr lang="tr-TR" dirty="0" err="1" smtClean="0"/>
              <a:t>Böp</a:t>
            </a:r>
            <a:r>
              <a:rPr lang="tr-TR" dirty="0" smtClean="0"/>
              <a:t> formu</a:t>
            </a:r>
          </a:p>
          <a:p>
            <a:pPr eaLnBrk="1" hangingPunct="1">
              <a:buClr>
                <a:schemeClr val="tx1"/>
              </a:buClr>
              <a:buFont typeface="Wingdings" pitchFamily="2" charset="2"/>
              <a:buChar char="Ø"/>
            </a:pPr>
            <a:endParaRPr lang="tr-TR" dirty="0" smtClean="0"/>
          </a:p>
        </p:txBody>
      </p:sp>
    </p:spTree>
    <p:extLst>
      <p:ext uri="{BB962C8B-B14F-4D97-AF65-F5344CB8AC3E}">
        <p14:creationId xmlns:p14="http://schemas.microsoft.com/office/powerpoint/2010/main" val="2222440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434182" y="332656"/>
            <a:ext cx="4964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r>
              <a:rPr lang="tr-TR" sz="2400" b="1" dirty="0">
                <a:solidFill>
                  <a:srgbClr val="FF6600"/>
                </a:solidFill>
                <a:ea typeface="Times New Roman" pitchFamily="18" charset="0"/>
                <a:cs typeface="Arial" charset="0"/>
              </a:rPr>
              <a:t> </a:t>
            </a:r>
            <a:r>
              <a:rPr lang="tr-TR" sz="2800" b="1" dirty="0">
                <a:solidFill>
                  <a:srgbClr val="FF6600"/>
                </a:solidFill>
                <a:latin typeface="Comic Sans MS" pitchFamily="66" charset="0"/>
                <a:ea typeface="Times New Roman" pitchFamily="18" charset="0"/>
                <a:cs typeface="Arial" charset="0"/>
              </a:rPr>
              <a:t>Performans Düzeyi Örneği:</a:t>
            </a:r>
            <a:endParaRPr lang="tr-TR" sz="2800" dirty="0">
              <a:latin typeface="Comic Sans MS" pitchFamily="66" charset="0"/>
              <a:ea typeface="Times New Roman" pitchFamily="18" charset="0"/>
              <a:cs typeface="Arial" charset="0"/>
            </a:endParaRPr>
          </a:p>
        </p:txBody>
      </p:sp>
      <p:graphicFrame>
        <p:nvGraphicFramePr>
          <p:cNvPr id="6164" name="Group 20"/>
          <p:cNvGraphicFramePr>
            <a:graphicFrameLocks noGrp="1"/>
          </p:cNvGraphicFramePr>
          <p:nvPr>
            <p:extLst>
              <p:ext uri="{D42A27DB-BD31-4B8C-83A1-F6EECF244321}">
                <p14:modId xmlns:p14="http://schemas.microsoft.com/office/powerpoint/2010/main" val="4113716552"/>
              </p:ext>
            </p:extLst>
          </p:nvPr>
        </p:nvGraphicFramePr>
        <p:xfrm>
          <a:off x="428625" y="877572"/>
          <a:ext cx="8175823" cy="5669278"/>
        </p:xfrm>
        <a:graphic>
          <a:graphicData uri="http://schemas.openxmlformats.org/drawingml/2006/table">
            <a:tbl>
              <a:tblPr/>
              <a:tblGrid>
                <a:gridCol w="8175823"/>
              </a:tblGrid>
              <a:tr h="5494114">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endParaRPr kumimoji="0" lang="tr-TR" sz="12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
                          <a:schemeClr val="hlink"/>
                        </a:buClr>
                        <a:buSzPct val="120000"/>
                        <a:buFontTx/>
                        <a:buNone/>
                        <a:tabLst/>
                      </a:pPr>
                      <a:r>
                        <a:rPr kumimoji="0" lang="tr-TR" sz="2800" b="1" i="0" u="sng" strike="noStrike" cap="none" normalizeH="0" baseline="0" dirty="0" smtClean="0">
                          <a:ln>
                            <a:noFill/>
                          </a:ln>
                          <a:solidFill>
                            <a:schemeClr val="tx1"/>
                          </a:solidFill>
                          <a:effectLst/>
                          <a:latin typeface="Comic Sans MS" pitchFamily="66" charset="0"/>
                          <a:ea typeface="Times New Roman" pitchFamily="18" charset="0"/>
                          <a:cs typeface="Arial" charset="0"/>
                        </a:rPr>
                        <a:t>Öğrencinin şu anki performans düzeyi:</a:t>
                      </a:r>
                      <a:r>
                        <a:rPr kumimoji="0" lang="tr-TR" sz="1800" b="1" i="0" u="sng" strike="noStrike" cap="none" normalizeH="0" baseline="0" dirty="0" smtClean="0">
                          <a:ln>
                            <a:noFill/>
                          </a:ln>
                          <a:solidFill>
                            <a:schemeClr val="tx1"/>
                          </a:solidFill>
                          <a:effectLst/>
                          <a:latin typeface="Comic Sans MS" pitchFamily="66" charset="0"/>
                          <a:ea typeface="Times New Roman" pitchFamily="18" charset="0"/>
                          <a:cs typeface="Arial" charset="0"/>
                        </a:rPr>
                        <a:t> </a:t>
                      </a:r>
                    </a:p>
                    <a:p>
                      <a:pPr marL="0" marR="0" lvl="0" indent="0" algn="l" defTabSz="914400" rtl="0" eaLnBrk="0" fontAlgn="base" latinLnBrk="0" hangingPunct="0">
                        <a:lnSpc>
                          <a:spcPct val="100000"/>
                        </a:lnSpc>
                        <a:spcBef>
                          <a:spcPct val="0"/>
                        </a:spcBef>
                        <a:spcAft>
                          <a:spcPct val="0"/>
                        </a:spcAft>
                        <a:buClr>
                          <a:schemeClr val="hlink"/>
                        </a:buClr>
                        <a:buSzPct val="120000"/>
                        <a:buFontTx/>
                        <a:buNone/>
                        <a:tabLst/>
                      </a:pPr>
                      <a:endParaRPr kumimoji="0" lang="tr-TR" sz="1800" b="1" i="0" u="sng" strike="noStrike" cap="none" normalizeH="0" baseline="0" dirty="0" smtClean="0">
                        <a:ln>
                          <a:noFill/>
                        </a:ln>
                        <a:solidFill>
                          <a:schemeClr val="tx1"/>
                        </a:solidFill>
                        <a:effectLst/>
                        <a:latin typeface="Comic Sans MS" pitchFamily="66"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
                          <a:schemeClr val="hlink"/>
                        </a:buClr>
                        <a:buSzPct val="120000"/>
                        <a:buFontTx/>
                        <a:buNone/>
                        <a:tabLst/>
                      </a:pPr>
                      <a:r>
                        <a:rPr kumimoji="0" lang="tr-TR" sz="2800" b="1" i="0" u="sng" strike="noStrike" cap="none" normalizeH="0" baseline="0" dirty="0" err="1" smtClean="0">
                          <a:ln>
                            <a:noFill/>
                          </a:ln>
                          <a:solidFill>
                            <a:schemeClr val="tx1"/>
                          </a:solidFill>
                          <a:effectLst/>
                          <a:latin typeface="Comic Sans MS" pitchFamily="66" charset="0"/>
                          <a:ea typeface="Times New Roman" pitchFamily="18" charset="0"/>
                          <a:cs typeface="Arial" charset="0"/>
                        </a:rPr>
                        <a:t>Psikomotor</a:t>
                      </a:r>
                      <a:r>
                        <a:rPr kumimoji="0" lang="tr-TR" sz="2800" b="1" i="0" u="sng" strike="noStrike" cap="none" normalizeH="0" baseline="0" dirty="0" smtClean="0">
                          <a:ln>
                            <a:noFill/>
                          </a:ln>
                          <a:solidFill>
                            <a:schemeClr val="tx1"/>
                          </a:solidFill>
                          <a:effectLst/>
                          <a:latin typeface="Comic Sans MS" pitchFamily="66" charset="0"/>
                          <a:ea typeface="Times New Roman" pitchFamily="18" charset="0"/>
                          <a:cs typeface="Arial" charset="0"/>
                        </a:rPr>
                        <a:t> Beceriler</a:t>
                      </a:r>
                      <a:r>
                        <a:rPr kumimoji="0" lang="tr-TR" sz="2800" b="1" i="0" u="none" strike="noStrike" cap="none" normalizeH="0" baseline="0" dirty="0" smtClean="0">
                          <a:ln>
                            <a:noFill/>
                          </a:ln>
                          <a:solidFill>
                            <a:schemeClr val="tx1"/>
                          </a:solidFill>
                          <a:effectLst/>
                          <a:latin typeface="Comic Sans MS" pitchFamily="66" charset="0"/>
                          <a:ea typeface="Times New Roman" pitchFamily="18" charset="0"/>
                          <a:cs typeface="Arial" charset="0"/>
                        </a:rPr>
                        <a:t>: </a:t>
                      </a:r>
                      <a:r>
                        <a:rPr kumimoji="0" lang="tr-TR" sz="2800" b="1" i="0" u="none" strike="noStrike" cap="none" normalizeH="0" baseline="0" dirty="0" err="1" smtClean="0">
                          <a:ln>
                            <a:noFill/>
                          </a:ln>
                          <a:solidFill>
                            <a:schemeClr val="tx1"/>
                          </a:solidFill>
                          <a:effectLst/>
                          <a:latin typeface="Comic Sans MS" pitchFamily="66" charset="0"/>
                          <a:ea typeface="Times New Roman" pitchFamily="18" charset="0"/>
                          <a:cs typeface="Arial" charset="0"/>
                        </a:rPr>
                        <a:t>Psikomotor</a:t>
                      </a:r>
                      <a:r>
                        <a:rPr kumimoji="0" lang="tr-TR" sz="2800" b="1" i="0" u="none" strike="noStrike" cap="none" normalizeH="0" baseline="0" dirty="0" smtClean="0">
                          <a:ln>
                            <a:noFill/>
                          </a:ln>
                          <a:solidFill>
                            <a:schemeClr val="tx1"/>
                          </a:solidFill>
                          <a:effectLst/>
                          <a:latin typeface="Comic Sans MS" pitchFamily="66" charset="0"/>
                          <a:ea typeface="Times New Roman" pitchFamily="18" charset="0"/>
                          <a:cs typeface="Arial" charset="0"/>
                        </a:rPr>
                        <a:t> becerilerden oluşan sıçrama, tırmanma, atılan nesneleri yakalama ve benzeri sözel yönergelere uygun becerileri gerçekleştirmektedir. Küçük nesneleri toplama, bir kaba boşaltma, yönergelere uygun çizgiler çizme, nesneleri iple bağlama becerilerini sözel ipucu kullanılarak yapar. Makasla çizgi üzerinden kesme, boncuk dizme gibi küçük kas becerileri fiziksel ipucu ve sözel ipucu kullanılarak yapar.</a:t>
                      </a: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33368812"/>
      </p:ext>
    </p:extLst>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Örnek UDA ve KDA</a:t>
            </a:r>
            <a:endParaRPr lang="tr-T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48496" y="2490788"/>
            <a:ext cx="6254945"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6416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BS0206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675" y="2276475"/>
            <a:ext cx="31242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3"/>
          <p:cNvSpPr>
            <a:spLocks noChangeArrowheads="1"/>
          </p:cNvSpPr>
          <p:nvPr/>
        </p:nvSpPr>
        <p:spPr bwMode="auto">
          <a:xfrm>
            <a:off x="2286000" y="1066800"/>
            <a:ext cx="5256213" cy="708025"/>
          </a:xfrm>
          <a:prstGeom prst="rect">
            <a:avLst/>
          </a:prstGeom>
          <a:noFill/>
          <a:ln w="9525">
            <a:noFill/>
            <a:miter lim="800000"/>
            <a:headEnd/>
            <a:tailEnd/>
          </a:ln>
          <a:effectLst/>
        </p:spPr>
        <p:txBody>
          <a:bodyPr>
            <a:spAutoFit/>
          </a:bodyPr>
          <a:lstStyle/>
          <a:p>
            <a:pPr algn="ctr" eaLnBrk="0" hangingPunct="0">
              <a:defRPr/>
            </a:pPr>
            <a:r>
              <a:rPr lang="tr-TR" sz="4000" b="1" dirty="0">
                <a:solidFill>
                  <a:schemeClr val="accent1"/>
                </a:solidFill>
                <a:effectLst>
                  <a:outerShdw blurRad="38100" dist="38100" dir="2700000" algn="tl">
                    <a:srgbClr val="000000"/>
                  </a:outerShdw>
                </a:effectLst>
                <a:latin typeface="Comic Sans MS" pitchFamily="66" charset="0"/>
                <a:ea typeface="Verdana" pitchFamily="34" charset="0"/>
                <a:cs typeface="Verdana" pitchFamily="34" charset="0"/>
              </a:rPr>
              <a:t>BEP Nedir ?</a:t>
            </a:r>
          </a:p>
        </p:txBody>
      </p:sp>
    </p:spTree>
    <p:extLst>
      <p:ext uri="{BB962C8B-B14F-4D97-AF65-F5344CB8AC3E}">
        <p14:creationId xmlns:p14="http://schemas.microsoft.com/office/powerpoint/2010/main" val="194513472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57346"/>
                                        </p:tgtEl>
                                        <p:attrNameLst>
                                          <p:attrName>style.visibility</p:attrName>
                                        </p:attrNameLst>
                                      </p:cBhvr>
                                      <p:to>
                                        <p:strVal val="visible"/>
                                      </p:to>
                                    </p:set>
                                    <p:anim calcmode="lin" valueType="num">
                                      <p:cBhvr>
                                        <p:cTn id="7" dur="1000" fill="hold"/>
                                        <p:tgtEl>
                                          <p:spTgt spid="57346"/>
                                        </p:tgtEl>
                                        <p:attrNameLst>
                                          <p:attrName>ppt_w</p:attrName>
                                        </p:attrNameLst>
                                      </p:cBhvr>
                                      <p:tavLst>
                                        <p:tav tm="0">
                                          <p:val>
                                            <p:fltVal val="0"/>
                                          </p:val>
                                        </p:tav>
                                        <p:tav tm="100000">
                                          <p:val>
                                            <p:strVal val="#ppt_w"/>
                                          </p:val>
                                        </p:tav>
                                      </p:tavLst>
                                    </p:anim>
                                    <p:anim calcmode="lin" valueType="num">
                                      <p:cBhvr>
                                        <p:cTn id="8" dur="1000" fill="hold"/>
                                        <p:tgtEl>
                                          <p:spTgt spid="57346"/>
                                        </p:tgtEl>
                                        <p:attrNameLst>
                                          <p:attrName>ppt_h</p:attrName>
                                        </p:attrNameLst>
                                      </p:cBhvr>
                                      <p:tavLst>
                                        <p:tav tm="0">
                                          <p:val>
                                            <p:fltVal val="0"/>
                                          </p:val>
                                        </p:tav>
                                        <p:tav tm="100000">
                                          <p:val>
                                            <p:strVal val="#ppt_h"/>
                                          </p:val>
                                        </p:tav>
                                      </p:tavLst>
                                    </p:anim>
                                    <p:anim calcmode="lin" valueType="num">
                                      <p:cBhvr>
                                        <p:cTn id="9" dur="1000" fill="hold"/>
                                        <p:tgtEl>
                                          <p:spTgt spid="5734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734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76338" y="2647707"/>
            <a:ext cx="6799262" cy="313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45484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76338" y="2842041"/>
            <a:ext cx="6799262" cy="2742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33930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Örnek BÖP </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6331" y="2490788"/>
            <a:ext cx="5419276" cy="3444875"/>
          </a:xfrm>
        </p:spPr>
      </p:pic>
    </p:spTree>
    <p:extLst>
      <p:ext uri="{BB962C8B-B14F-4D97-AF65-F5344CB8AC3E}">
        <p14:creationId xmlns:p14="http://schemas.microsoft.com/office/powerpoint/2010/main" val="17487214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0943" y="2490788"/>
            <a:ext cx="4230052" cy="3444875"/>
          </a:xfrm>
        </p:spPr>
      </p:pic>
    </p:spTree>
    <p:extLst>
      <p:ext uri="{BB962C8B-B14F-4D97-AF65-F5344CB8AC3E}">
        <p14:creationId xmlns:p14="http://schemas.microsoft.com/office/powerpoint/2010/main" val="33700713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8164" y="2490788"/>
            <a:ext cx="4595610" cy="3444875"/>
          </a:xfrm>
        </p:spPr>
      </p:pic>
    </p:spTree>
    <p:extLst>
      <p:ext uri="{BB962C8B-B14F-4D97-AF65-F5344CB8AC3E}">
        <p14:creationId xmlns:p14="http://schemas.microsoft.com/office/powerpoint/2010/main" val="37837228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0144" y="2490788"/>
            <a:ext cx="4531650" cy="3444875"/>
          </a:xfrm>
        </p:spPr>
      </p:pic>
    </p:spTree>
    <p:extLst>
      <p:ext uri="{BB962C8B-B14F-4D97-AF65-F5344CB8AC3E}">
        <p14:creationId xmlns:p14="http://schemas.microsoft.com/office/powerpoint/2010/main" val="9772972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6290" y="2490788"/>
            <a:ext cx="5179357" cy="3444875"/>
          </a:xfrm>
        </p:spPr>
      </p:pic>
    </p:spTree>
    <p:extLst>
      <p:ext uri="{BB962C8B-B14F-4D97-AF65-F5344CB8AC3E}">
        <p14:creationId xmlns:p14="http://schemas.microsoft.com/office/powerpoint/2010/main" val="18333808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3728" y="2565170"/>
            <a:ext cx="6144482" cy="3296110"/>
          </a:xfrm>
        </p:spPr>
      </p:pic>
    </p:spTree>
    <p:extLst>
      <p:ext uri="{BB962C8B-B14F-4D97-AF65-F5344CB8AC3E}">
        <p14:creationId xmlns:p14="http://schemas.microsoft.com/office/powerpoint/2010/main" val="38037442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6654" y="2490788"/>
            <a:ext cx="5198629" cy="3444875"/>
          </a:xfrm>
        </p:spPr>
      </p:pic>
    </p:spTree>
    <p:extLst>
      <p:ext uri="{BB962C8B-B14F-4D97-AF65-F5344CB8AC3E}">
        <p14:creationId xmlns:p14="http://schemas.microsoft.com/office/powerpoint/2010/main" val="26440932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2490788"/>
            <a:ext cx="3902369" cy="3444875"/>
          </a:xfrm>
        </p:spPr>
      </p:pic>
    </p:spTree>
    <p:extLst>
      <p:ext uri="{BB962C8B-B14F-4D97-AF65-F5344CB8AC3E}">
        <p14:creationId xmlns:p14="http://schemas.microsoft.com/office/powerpoint/2010/main" val="4123305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err="1" smtClean="0"/>
              <a:t>Bep</a:t>
            </a:r>
            <a:r>
              <a:rPr lang="tr-TR" dirty="0" smtClean="0"/>
              <a:t>; bir öğrencinin şu an hangi aşamada olduğunu, hangi alanlarda gelişmesi gerektiğine ve bu gelişimi gerçekleştirebilmesi için gerekli olacak desteğe işaret eden bir eğitim programıdır.</a:t>
            </a:r>
            <a:endParaRPr lang="tr-TR" dirty="0"/>
          </a:p>
        </p:txBody>
      </p:sp>
    </p:spTree>
    <p:extLst>
      <p:ext uri="{BB962C8B-B14F-4D97-AF65-F5344CB8AC3E}">
        <p14:creationId xmlns:p14="http://schemas.microsoft.com/office/powerpoint/2010/main" val="10026058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Rehberlik Araştırma Merkezi Yönlendirme Süreci</a:t>
            </a:r>
            <a:endParaRPr lang="tr-TR" dirty="0"/>
          </a:p>
        </p:txBody>
      </p:sp>
      <p:sp>
        <p:nvSpPr>
          <p:cNvPr id="3" name="İçerik Yer Tutucusu 2"/>
          <p:cNvSpPr>
            <a:spLocks noGrp="1"/>
          </p:cNvSpPr>
          <p:nvPr>
            <p:ph idx="1"/>
          </p:nvPr>
        </p:nvSpPr>
        <p:spPr/>
        <p:txBody>
          <a:bodyPr/>
          <a:lstStyle/>
          <a:p>
            <a:r>
              <a:rPr lang="tr-TR" dirty="0" smtClean="0"/>
              <a:t>Öğretmenlerin gözlemleri rehberlik araştırma merkezinde çalışan öğretmenler için çok önemlidir.</a:t>
            </a:r>
          </a:p>
          <a:p>
            <a:r>
              <a:rPr lang="tr-TR" dirty="0" smtClean="0"/>
              <a:t>Öğretmen ilgili öğrencinin akranlarından sosyal, bilişsel, akademik vb. alanların en az ikisinde gösterdiği anlamlı gerilik fark ediyorsa öncelikle ilgili uzman doktora yönlendirmelidir. </a:t>
            </a:r>
            <a:endParaRPr lang="tr-TR" dirty="0"/>
          </a:p>
        </p:txBody>
      </p:sp>
    </p:spTree>
    <p:extLst>
      <p:ext uri="{BB962C8B-B14F-4D97-AF65-F5344CB8AC3E}">
        <p14:creationId xmlns:p14="http://schemas.microsoft.com/office/powerpoint/2010/main" val="2163261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Öğrencilerin engel türlerine göre;</a:t>
            </a:r>
          </a:p>
          <a:p>
            <a:pPr>
              <a:buFont typeface="Wingdings" pitchFamily="2" charset="2"/>
              <a:buChar char="Ø"/>
            </a:pPr>
            <a:r>
              <a:rPr lang="tr-TR" dirty="0" smtClean="0"/>
              <a:t>Zihinsel engel, öğrenme güçlüğü ve otizm varsa çocuk ve ergen ruh sağlığı doktoru,</a:t>
            </a:r>
          </a:p>
          <a:p>
            <a:pPr>
              <a:buFont typeface="Wingdings" pitchFamily="2" charset="2"/>
              <a:buChar char="Ø"/>
            </a:pPr>
            <a:r>
              <a:rPr lang="tr-TR" dirty="0" smtClean="0"/>
              <a:t>İşitme engeli varsa </a:t>
            </a:r>
            <a:r>
              <a:rPr lang="tr-TR" dirty="0" err="1" smtClean="0"/>
              <a:t>odyolog</a:t>
            </a:r>
            <a:r>
              <a:rPr lang="tr-TR" dirty="0" smtClean="0"/>
              <a:t>,</a:t>
            </a:r>
          </a:p>
          <a:p>
            <a:pPr>
              <a:buFont typeface="Wingdings" pitchFamily="2" charset="2"/>
              <a:buChar char="Ø"/>
            </a:pPr>
            <a:r>
              <a:rPr lang="tr-TR" dirty="0" smtClean="0"/>
              <a:t>Bedensel engel varsa ortopedist</a:t>
            </a:r>
          </a:p>
          <a:p>
            <a:pPr>
              <a:buFont typeface="Courier New" pitchFamily="49" charset="0"/>
              <a:buChar char="o"/>
            </a:pPr>
            <a:r>
              <a:rPr lang="tr-TR" dirty="0" smtClean="0"/>
              <a:t>Doktorlarına yönlendirilmelidir.</a:t>
            </a:r>
          </a:p>
        </p:txBody>
      </p:sp>
    </p:spTree>
    <p:extLst>
      <p:ext uri="{BB962C8B-B14F-4D97-AF65-F5344CB8AC3E}">
        <p14:creationId xmlns:p14="http://schemas.microsoft.com/office/powerpoint/2010/main" val="14790278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endParaRPr lang="tr-TR" dirty="0"/>
          </a:p>
        </p:txBody>
      </p:sp>
      <p:sp>
        <p:nvSpPr>
          <p:cNvPr id="3" name="İçerik Yer Tutucusu 2"/>
          <p:cNvSpPr>
            <a:spLocks noGrp="1"/>
          </p:cNvSpPr>
          <p:nvPr>
            <p:ph idx="1"/>
          </p:nvPr>
        </p:nvSpPr>
        <p:spPr/>
        <p:txBody>
          <a:bodyPr/>
          <a:lstStyle/>
          <a:p>
            <a:r>
              <a:rPr lang="tr-TR" dirty="0" smtClean="0"/>
              <a:t>Fakat bu doktorlardan alınacak tek hekim raporları sadece okulda uygulanacak destek eğitim odası için geçerli olacaktır.</a:t>
            </a:r>
          </a:p>
          <a:p>
            <a:r>
              <a:rPr lang="tr-TR" dirty="0" smtClean="0"/>
              <a:t>Eğer öğrenci rehabilitasyon merkezine gönderilecekse hiçbir engel türüne bakılmaksızın tam teşekküllü bir devlet hastanesinden özürlü sağlık kurul raporu alması gerekmektedir.</a:t>
            </a:r>
            <a:endParaRPr lang="tr-TR" dirty="0"/>
          </a:p>
        </p:txBody>
      </p:sp>
    </p:spTree>
    <p:extLst>
      <p:ext uri="{BB962C8B-B14F-4D97-AF65-F5344CB8AC3E}">
        <p14:creationId xmlns:p14="http://schemas.microsoft.com/office/powerpoint/2010/main" val="22087410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r>
              <a:rPr lang="tr-TR" dirty="0" smtClean="0"/>
              <a:t>Öğrencinin okula devam etmesi zor veya devam ettiği taktirde ciddi sağlık problemleri yaşama durumu var ise öğrencinin evde </a:t>
            </a:r>
            <a:r>
              <a:rPr lang="tr-TR" dirty="0" err="1" smtClean="0"/>
              <a:t>eğitim’e</a:t>
            </a:r>
            <a:r>
              <a:rPr lang="tr-TR" dirty="0" smtClean="0"/>
              <a:t> gitmesi uygun olacaktır.</a:t>
            </a:r>
          </a:p>
          <a:p>
            <a:r>
              <a:rPr lang="tr-TR" dirty="0" smtClean="0"/>
              <a:t>Bunun için öğrencinin herhangi bir devlet hastanesinden bir tanesi öğrencinin engeliyle ilgili uzman doktor olmak üzere 3 adet doktor imzalı durum bildirir sağlık raporu alması gerekmektedir.</a:t>
            </a:r>
            <a:endParaRPr lang="tr-TR" dirty="0"/>
          </a:p>
        </p:txBody>
      </p:sp>
    </p:spTree>
    <p:extLst>
      <p:ext uri="{BB962C8B-B14F-4D97-AF65-F5344CB8AC3E}">
        <p14:creationId xmlns:p14="http://schemas.microsoft.com/office/powerpoint/2010/main" val="11752388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dirty="0" smtClean="0"/>
              <a:t>Tüm gerekli yönlendirmeler yapıldıktan sonra öğrencilerin formları;</a:t>
            </a:r>
          </a:p>
          <a:p>
            <a:pPr>
              <a:buFont typeface="Wingdings" pitchFamily="2" charset="2"/>
              <a:buChar char="Ø"/>
            </a:pPr>
            <a:r>
              <a:rPr lang="tr-TR" dirty="0" smtClean="0"/>
              <a:t>Eğer öğrenci ilk kez tanı alacaksa ya da kademe değişikliği söz konusu ise «eğitsel değerlendirme istek formu»</a:t>
            </a:r>
          </a:p>
          <a:p>
            <a:pPr>
              <a:buFont typeface="Wingdings" pitchFamily="2" charset="2"/>
              <a:buChar char="Ø"/>
            </a:pPr>
            <a:r>
              <a:rPr lang="tr-TR" dirty="0" smtClean="0"/>
              <a:t>Daha önceden tanı almış fakat raporu yenilenecekse «bireysel gelişim </a:t>
            </a:r>
            <a:r>
              <a:rPr lang="tr-TR" dirty="0" err="1" smtClean="0"/>
              <a:t>formu»nun</a:t>
            </a:r>
            <a:r>
              <a:rPr lang="tr-TR" dirty="0" smtClean="0"/>
              <a:t> doldurularak DYS üzerinden </a:t>
            </a:r>
            <a:r>
              <a:rPr lang="tr-TR" dirty="0" err="1" smtClean="0"/>
              <a:t>Ram’a</a:t>
            </a:r>
            <a:r>
              <a:rPr lang="tr-TR" dirty="0" smtClean="0"/>
              <a:t> yollanması gerekmektedir.</a:t>
            </a:r>
            <a:endParaRPr lang="tr-TR" dirty="0"/>
          </a:p>
        </p:txBody>
      </p:sp>
    </p:spTree>
    <p:extLst>
      <p:ext uri="{BB962C8B-B14F-4D97-AF65-F5344CB8AC3E}">
        <p14:creationId xmlns:p14="http://schemas.microsoft.com/office/powerpoint/2010/main" val="16519903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Formlar</a:t>
            </a:r>
            <a:endParaRPr lang="tr-TR" dirty="0"/>
          </a:p>
        </p:txBody>
      </p:sp>
      <p:pic>
        <p:nvPicPr>
          <p:cNvPr id="4" name="İçerik Yer Tutucusu 3" descr="Ekran Kırpma"/>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1484784"/>
            <a:ext cx="3528392" cy="5183075"/>
          </a:xfrm>
          <a:prstGeom prst="rect">
            <a:avLst/>
          </a:prstGeom>
          <a:effectLst>
            <a:softEdge rad="63500"/>
          </a:effectLst>
        </p:spPr>
      </p:pic>
      <p:pic>
        <p:nvPicPr>
          <p:cNvPr id="5" name="Resim 4" descr="Ekran Kırpm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1420238"/>
            <a:ext cx="4572000" cy="5255083"/>
          </a:xfrm>
          <a:prstGeom prst="rect">
            <a:avLst/>
          </a:prstGeom>
          <a:effectLst>
            <a:softEdge rad="63500"/>
          </a:effectLst>
        </p:spPr>
      </p:pic>
      <p:sp>
        <p:nvSpPr>
          <p:cNvPr id="6" name="Dikdörtgen 5"/>
          <p:cNvSpPr/>
          <p:nvPr/>
        </p:nvSpPr>
        <p:spPr>
          <a:xfrm>
            <a:off x="950609" y="5166484"/>
            <a:ext cx="2736304" cy="738664"/>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1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İLK DEFA EĞİTSEL TANILAMASI YAPILACAK ÖĞRENCİLER İÇİN (KADEME GEÇİŞLERİNDE)</a:t>
            </a:r>
            <a:endParaRPr lang="tr-TR" sz="1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Dikdörtgen 6"/>
          <p:cNvSpPr/>
          <p:nvPr/>
        </p:nvSpPr>
        <p:spPr>
          <a:xfrm>
            <a:off x="4510651" y="5589240"/>
            <a:ext cx="4165805" cy="52322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1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MEVCUT ÖZEL EĞİTİM &amp;KAYNAŞTIRMA ÖĞRENCİLERİ İÇİN </a:t>
            </a:r>
            <a:endParaRPr lang="tr-TR" sz="1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1571097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Formları Kimler Doldurmalı?</a:t>
            </a:r>
            <a:endParaRPr lang="tr-TR" dirty="0"/>
          </a:p>
        </p:txBody>
      </p:sp>
      <p:sp>
        <p:nvSpPr>
          <p:cNvPr id="3" name="İçerik Yer Tutucusu 2"/>
          <p:cNvSpPr>
            <a:spLocks noGrp="1"/>
          </p:cNvSpPr>
          <p:nvPr>
            <p:ph idx="1"/>
          </p:nvPr>
        </p:nvSpPr>
        <p:spPr/>
        <p:txBody>
          <a:bodyPr/>
          <a:lstStyle/>
          <a:p>
            <a:r>
              <a:rPr lang="tr-TR" dirty="0" smtClean="0"/>
              <a:t>Formları rehber öğretmen ve öğrencinin sınıf rehber öğretmeni doldurmalı, görüşlerini ayrıntılı bir şekilde belirtmeli ve velinin de izin ve imzasını aldıktan sonra </a:t>
            </a:r>
            <a:r>
              <a:rPr lang="tr-TR" dirty="0" err="1" smtClean="0"/>
              <a:t>DYS’den</a:t>
            </a:r>
            <a:r>
              <a:rPr lang="tr-TR" dirty="0" smtClean="0"/>
              <a:t> rehberlik araştırma merkezine yollamalıdır.</a:t>
            </a:r>
          </a:p>
          <a:p>
            <a:r>
              <a:rPr lang="tr-TR" dirty="0" smtClean="0"/>
              <a:t>Form sistem üzerinden yollandıktan sonra veli ve öğrenci rehberlik araştırma merkezine yönlendirilmelidir.</a:t>
            </a:r>
          </a:p>
          <a:p>
            <a:endParaRPr lang="tr-TR" dirty="0"/>
          </a:p>
        </p:txBody>
      </p:sp>
    </p:spTree>
    <p:extLst>
      <p:ext uri="{BB962C8B-B14F-4D97-AF65-F5344CB8AC3E}">
        <p14:creationId xmlns:p14="http://schemas.microsoft.com/office/powerpoint/2010/main" val="20082517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Öğrenci rehberlik araştırma merkezinde ayrıntılı bir incelemeye girdikten sonra uzman hekimin görüşü doğrultusunda tanıyı koyar ve gerekli tedbirleri alır.</a:t>
            </a:r>
          </a:p>
          <a:p>
            <a:pPr marL="0" indent="0">
              <a:buNone/>
            </a:pPr>
            <a:endParaRPr lang="tr-TR" dirty="0"/>
          </a:p>
        </p:txBody>
      </p:sp>
    </p:spTree>
    <p:extLst>
      <p:ext uri="{BB962C8B-B14F-4D97-AF65-F5344CB8AC3E}">
        <p14:creationId xmlns:p14="http://schemas.microsoft.com/office/powerpoint/2010/main" val="41959192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Üstün Yetenekli Bireyler </a:t>
            </a:r>
            <a:endParaRPr lang="tr-TR" dirty="0"/>
          </a:p>
        </p:txBody>
      </p:sp>
      <p:sp>
        <p:nvSpPr>
          <p:cNvPr id="3" name="İçerik Yer Tutucusu 2"/>
          <p:cNvSpPr>
            <a:spLocks noGrp="1"/>
          </p:cNvSpPr>
          <p:nvPr>
            <p:ph idx="1"/>
          </p:nvPr>
        </p:nvSpPr>
        <p:spPr/>
        <p:txBody>
          <a:bodyPr/>
          <a:lstStyle/>
          <a:p>
            <a:r>
              <a:rPr lang="tr-TR" dirty="0" smtClean="0"/>
              <a:t>Üstün yetenekli bireyler içi ram süreci; öğrenci BİLSEM sınavını kazandıysa eğitsel değerlendirme istek formu doldurularak RAM’a yollanır.</a:t>
            </a:r>
          </a:p>
          <a:p>
            <a:r>
              <a:rPr lang="tr-TR" dirty="0" err="1" smtClean="0"/>
              <a:t>BİLSEM’de</a:t>
            </a:r>
            <a:r>
              <a:rPr lang="tr-TR" dirty="0" smtClean="0"/>
              <a:t> kayıtlı olduğuna dair form alınır ve veli öğrenciyle birlikte </a:t>
            </a:r>
            <a:r>
              <a:rPr lang="tr-TR" dirty="0" err="1" smtClean="0"/>
              <a:t>ram’a</a:t>
            </a:r>
            <a:r>
              <a:rPr lang="tr-TR" dirty="0" smtClean="0"/>
              <a:t> gelir ardından tanılama işlemi tamamlanır.</a:t>
            </a:r>
            <a:endParaRPr lang="tr-TR" dirty="0"/>
          </a:p>
        </p:txBody>
      </p:sp>
    </p:spTree>
    <p:extLst>
      <p:ext uri="{BB962C8B-B14F-4D97-AF65-F5344CB8AC3E}">
        <p14:creationId xmlns:p14="http://schemas.microsoft.com/office/powerpoint/2010/main" val="17876771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Öğrenci BİLSEM öğrencisi değil ve 1.2. ve 3.sınıf öğrencileriyse BİLSEM sınav hakkı devam ettiğinden BİLSEM sınavına girmesi için gerekli bilgiler verilir. RAM’da tanılama </a:t>
            </a:r>
            <a:r>
              <a:rPr lang="tr-TR" smtClean="0"/>
              <a:t>yapılmaz.</a:t>
            </a:r>
            <a:endParaRPr lang="tr-TR" dirty="0" smtClean="0"/>
          </a:p>
        </p:txBody>
      </p:sp>
    </p:spTree>
    <p:extLst>
      <p:ext uri="{BB962C8B-B14F-4D97-AF65-F5344CB8AC3E}">
        <p14:creationId xmlns:p14="http://schemas.microsoft.com/office/powerpoint/2010/main" val="4080421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err="1" smtClean="0"/>
              <a:t>Bep</a:t>
            </a:r>
            <a:r>
              <a:rPr lang="tr-TR" dirty="0" smtClean="0"/>
              <a:t> Hazırlamak Zorunlu Mudur?</a:t>
            </a:r>
            <a:endParaRPr lang="tr-TR" dirty="0"/>
          </a:p>
        </p:txBody>
      </p:sp>
      <p:sp>
        <p:nvSpPr>
          <p:cNvPr id="3" name="İçerik Yer Tutucusu 2"/>
          <p:cNvSpPr>
            <a:spLocks noGrp="1"/>
          </p:cNvSpPr>
          <p:nvPr>
            <p:ph idx="1"/>
          </p:nvPr>
        </p:nvSpPr>
        <p:spPr/>
        <p:txBody>
          <a:bodyPr/>
          <a:lstStyle/>
          <a:p>
            <a:r>
              <a:rPr lang="tr-TR" dirty="0" smtClean="0"/>
              <a:t>Bireyselleştirilmiş eğitim planını </a:t>
            </a:r>
            <a:r>
              <a:rPr lang="tr-TR" dirty="0" err="1" smtClean="0"/>
              <a:t>Ram’dan</a:t>
            </a:r>
            <a:r>
              <a:rPr lang="tr-TR" dirty="0" smtClean="0"/>
              <a:t> tanılanmış tüm öğrenciler için hazırlamak yasal bir zorunluluktur.</a:t>
            </a:r>
            <a:endParaRPr lang="tr-TR" dirty="0"/>
          </a:p>
        </p:txBody>
      </p:sp>
    </p:spTree>
    <p:extLst>
      <p:ext uri="{BB962C8B-B14F-4D97-AF65-F5344CB8AC3E}">
        <p14:creationId xmlns:p14="http://schemas.microsoft.com/office/powerpoint/2010/main" val="26890533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Ekran Kırpm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151468" cy="6858000"/>
          </a:xfrm>
          <a:prstGeom prst="rect">
            <a:avLst/>
          </a:prstGeom>
          <a:effectLst>
            <a:softEdge rad="63500"/>
          </a:effectLst>
        </p:spPr>
      </p:pic>
      <p:pic>
        <p:nvPicPr>
          <p:cNvPr id="3" name="Resim 2" descr="Ekran Kırpm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3044" y="0"/>
            <a:ext cx="5113719" cy="6858000"/>
          </a:xfrm>
          <a:prstGeom prst="rect">
            <a:avLst/>
          </a:prstGeom>
          <a:effectLst>
            <a:softEdge rad="63500"/>
          </a:effectLst>
        </p:spPr>
      </p:pic>
      <p:sp>
        <p:nvSpPr>
          <p:cNvPr id="5" name="Dikdörtgen 4"/>
          <p:cNvSpPr/>
          <p:nvPr/>
        </p:nvSpPr>
        <p:spPr>
          <a:xfrm>
            <a:off x="2267744" y="215642"/>
            <a:ext cx="3312368" cy="95410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2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Tutulması Gereken</a:t>
            </a:r>
          </a:p>
          <a:p>
            <a:pPr algn="ctr"/>
            <a:r>
              <a:rPr lang="tr-TR" sz="2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BEP Dosyası</a:t>
            </a:r>
            <a:endParaRPr lang="tr-TR" sz="2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333508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Ekran Kırpm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3160"/>
            <a:ext cx="4283968" cy="6878538"/>
          </a:xfrm>
          <a:prstGeom prst="rect">
            <a:avLst/>
          </a:prstGeom>
          <a:effectLst>
            <a:softEdge rad="63500"/>
          </a:effectLst>
        </p:spPr>
      </p:pic>
      <p:pic>
        <p:nvPicPr>
          <p:cNvPr id="3" name="Resim 2" descr="Ekran Kırpm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2622"/>
            <a:ext cx="4860032" cy="6858000"/>
          </a:xfrm>
          <a:prstGeom prst="rect">
            <a:avLst/>
          </a:prstGeom>
          <a:effectLst>
            <a:softEdge rad="63500"/>
          </a:effectLst>
        </p:spPr>
      </p:pic>
    </p:spTree>
    <p:extLst>
      <p:ext uri="{BB962C8B-B14F-4D97-AF65-F5344CB8AC3E}">
        <p14:creationId xmlns:p14="http://schemas.microsoft.com/office/powerpoint/2010/main" val="42652354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Ekran Kırpm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04" y="0"/>
            <a:ext cx="9144000" cy="6878053"/>
          </a:xfrm>
          <a:prstGeom prst="rect">
            <a:avLst/>
          </a:prstGeom>
          <a:effectLst>
            <a:softEdge rad="63500"/>
          </a:effectLst>
        </p:spPr>
      </p:pic>
    </p:spTree>
    <p:extLst>
      <p:ext uri="{BB962C8B-B14F-4D97-AF65-F5344CB8AC3E}">
        <p14:creationId xmlns:p14="http://schemas.microsoft.com/office/powerpoint/2010/main" val="1045923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Ekran Kırpm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a:effectLst>
            <a:softEdge rad="63500"/>
          </a:effectLst>
        </p:spPr>
      </p:pic>
    </p:spTree>
    <p:extLst>
      <p:ext uri="{BB962C8B-B14F-4D97-AF65-F5344CB8AC3E}">
        <p14:creationId xmlns:p14="http://schemas.microsoft.com/office/powerpoint/2010/main" val="15320634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Ekran Kırpm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effectLst>
            <a:softEdge rad="63500"/>
          </a:effectLst>
        </p:spPr>
      </p:pic>
      <p:sp>
        <p:nvSpPr>
          <p:cNvPr id="5" name="Dikdörtgen 4"/>
          <p:cNvSpPr/>
          <p:nvPr/>
        </p:nvSpPr>
        <p:spPr>
          <a:xfrm>
            <a:off x="676676" y="2967335"/>
            <a:ext cx="7790658" cy="76944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4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MEVCUT DURUMU YAZILACAK</a:t>
            </a:r>
            <a:endParaRPr lang="tr-TR" sz="4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42220350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Ekran Kırpm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effectLst>
            <a:softEdge rad="63500"/>
          </a:effectLst>
        </p:spPr>
      </p:pic>
    </p:spTree>
    <p:extLst>
      <p:ext uri="{BB962C8B-B14F-4D97-AF65-F5344CB8AC3E}">
        <p14:creationId xmlns:p14="http://schemas.microsoft.com/office/powerpoint/2010/main" val="1686875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Ekran Kırpma"/>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3385"/>
          <a:stretch/>
        </p:blipFill>
        <p:spPr>
          <a:xfrm>
            <a:off x="1540392" y="620688"/>
            <a:ext cx="6559999" cy="5616624"/>
          </a:xfrm>
          <a:prstGeom prst="rect">
            <a:avLst/>
          </a:prstGeom>
        </p:spPr>
      </p:pic>
    </p:spTree>
    <p:extLst>
      <p:ext uri="{BB962C8B-B14F-4D97-AF65-F5344CB8AC3E}">
        <p14:creationId xmlns:p14="http://schemas.microsoft.com/office/powerpoint/2010/main" val="1391144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Kimin İçin </a:t>
            </a:r>
            <a:r>
              <a:rPr lang="tr-TR" dirty="0" err="1" smtClean="0"/>
              <a:t>Bep</a:t>
            </a:r>
            <a:endParaRPr lang="tr-TR" dirty="0"/>
          </a:p>
        </p:txBody>
      </p:sp>
      <p:sp>
        <p:nvSpPr>
          <p:cNvPr id="3" name="İçerik Yer Tutucusu 2"/>
          <p:cNvSpPr>
            <a:spLocks noGrp="1"/>
          </p:cNvSpPr>
          <p:nvPr>
            <p:ph idx="1"/>
          </p:nvPr>
        </p:nvSpPr>
        <p:spPr/>
        <p:txBody>
          <a:bodyPr/>
          <a:lstStyle/>
          <a:p>
            <a:r>
              <a:rPr lang="tr-TR" dirty="0" smtClean="0"/>
              <a:t>Eğer bir çocuk; aynı yaş grubundaki çoğunluk çocuktan önemli derecede öğrenme güçlüğü yaşıyorsa,</a:t>
            </a:r>
          </a:p>
          <a:p>
            <a:r>
              <a:rPr lang="tr-TR" dirty="0" smtClean="0"/>
              <a:t>Okula devam eden aynı yaş grubundaki çocuklara sağlanan eğitim olanaklarından yararlanmasını önleyen ya da engelleyen bir yetersizliğe sahipse </a:t>
            </a:r>
            <a:r>
              <a:rPr lang="tr-TR" dirty="0" err="1" smtClean="0"/>
              <a:t>BEP’e</a:t>
            </a:r>
            <a:r>
              <a:rPr lang="tr-TR" dirty="0" smtClean="0"/>
              <a:t> gereksinimi var demektir.</a:t>
            </a:r>
            <a:endParaRPr lang="tr-TR" dirty="0"/>
          </a:p>
        </p:txBody>
      </p:sp>
    </p:spTree>
    <p:extLst>
      <p:ext uri="{BB962C8B-B14F-4D97-AF65-F5344CB8AC3E}">
        <p14:creationId xmlns:p14="http://schemas.microsoft.com/office/powerpoint/2010/main" val="3524461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Bep</a:t>
            </a:r>
            <a:r>
              <a:rPr lang="tr-TR" dirty="0" smtClean="0"/>
              <a:t> Ekibi</a:t>
            </a:r>
            <a:endParaRPr lang="tr-TR" dirty="0"/>
          </a:p>
        </p:txBody>
      </p:sp>
      <p:sp>
        <p:nvSpPr>
          <p:cNvPr id="3" name="İçerik Yer Tutucusu 2"/>
          <p:cNvSpPr>
            <a:spLocks noGrp="1"/>
          </p:cNvSpPr>
          <p:nvPr>
            <p:ph idx="1"/>
          </p:nvPr>
        </p:nvSpPr>
        <p:spPr/>
        <p:txBody>
          <a:bodyPr/>
          <a:lstStyle/>
          <a:p>
            <a:r>
              <a:rPr lang="tr-TR" dirty="0" smtClean="0"/>
              <a:t>Bireyselleştirilmiş eğitim planı hazırlamadan önce </a:t>
            </a:r>
            <a:r>
              <a:rPr lang="tr-TR" dirty="0" err="1" smtClean="0"/>
              <a:t>bep</a:t>
            </a:r>
            <a:r>
              <a:rPr lang="tr-TR" dirty="0" smtClean="0"/>
              <a:t> ekibinin kurulmuş olması gerekmektedir.</a:t>
            </a:r>
          </a:p>
          <a:p>
            <a:r>
              <a:rPr lang="tr-TR" dirty="0" err="1" smtClean="0"/>
              <a:t>Bep</a:t>
            </a:r>
            <a:r>
              <a:rPr lang="tr-TR" dirty="0" smtClean="0"/>
              <a:t> ekibinin oluşturulması öğrenciler için hazırlanacak eğitim planının daha sağlıklı bir şekilde yapılabilmesi için gerekli bir adımdır.</a:t>
            </a:r>
          </a:p>
        </p:txBody>
      </p:sp>
    </p:spTree>
    <p:extLst>
      <p:ext uri="{BB962C8B-B14F-4D97-AF65-F5344CB8AC3E}">
        <p14:creationId xmlns:p14="http://schemas.microsoft.com/office/powerpoint/2010/main" val="1328258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err="1" smtClean="0"/>
              <a:t>Bep</a:t>
            </a:r>
            <a:r>
              <a:rPr lang="tr-TR" dirty="0"/>
              <a:t> </a:t>
            </a:r>
            <a:r>
              <a:rPr lang="tr-TR" dirty="0" smtClean="0"/>
              <a:t>Ekibinin Görevleri</a:t>
            </a:r>
            <a:endParaRPr lang="tr-TR" dirty="0"/>
          </a:p>
        </p:txBody>
      </p:sp>
      <p:sp>
        <p:nvSpPr>
          <p:cNvPr id="3" name="İçerik Yer Tutucusu 2"/>
          <p:cNvSpPr>
            <a:spLocks noGrp="1"/>
          </p:cNvSpPr>
          <p:nvPr>
            <p:ph idx="1"/>
          </p:nvPr>
        </p:nvSpPr>
        <p:spPr/>
        <p:txBody>
          <a:bodyPr>
            <a:normAutofit lnSpcReduction="10000"/>
          </a:bodyPr>
          <a:lstStyle/>
          <a:p>
            <a:r>
              <a:rPr lang="tr-TR" dirty="0" smtClean="0"/>
              <a:t>Öğrencinin evde, okulda ve toplum içinde neler yapabildiğini,</a:t>
            </a:r>
          </a:p>
          <a:p>
            <a:r>
              <a:rPr lang="tr-TR" dirty="0" smtClean="0"/>
              <a:t>Öğrencinin ve ailenin isteği veya gereksinimi,</a:t>
            </a:r>
          </a:p>
          <a:p>
            <a:r>
              <a:rPr lang="tr-TR" dirty="0" smtClean="0"/>
              <a:t>Öğrencinin şu anda neler yapabildiğini,</a:t>
            </a:r>
          </a:p>
          <a:p>
            <a:r>
              <a:rPr lang="tr-TR" dirty="0" smtClean="0"/>
              <a:t>Belirlenen eğitsel ihtiyaçların en çok bir yıllık uzun dönemli amaçlarını,</a:t>
            </a:r>
          </a:p>
          <a:p>
            <a:r>
              <a:rPr lang="tr-TR" dirty="0" smtClean="0"/>
              <a:t>Öğrencinin ne tür bir destek eğitime ihtiyaç duyduğunu belirleyerek </a:t>
            </a:r>
            <a:r>
              <a:rPr lang="tr-TR" dirty="0" err="1" smtClean="0"/>
              <a:t>bep’i</a:t>
            </a:r>
            <a:r>
              <a:rPr lang="tr-TR" dirty="0" smtClean="0"/>
              <a:t> hazırlar.</a:t>
            </a:r>
            <a:endParaRPr lang="tr-TR" dirty="0"/>
          </a:p>
        </p:txBody>
      </p:sp>
    </p:spTree>
    <p:extLst>
      <p:ext uri="{BB962C8B-B14F-4D97-AF65-F5344CB8AC3E}">
        <p14:creationId xmlns:p14="http://schemas.microsoft.com/office/powerpoint/2010/main" val="12462586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Bep</a:t>
            </a:r>
            <a:r>
              <a:rPr lang="tr-TR" dirty="0" smtClean="0"/>
              <a:t> Ekibinin Diğer Görevleri</a:t>
            </a:r>
            <a:endParaRPr lang="tr-TR" dirty="0"/>
          </a:p>
        </p:txBody>
      </p:sp>
      <p:sp>
        <p:nvSpPr>
          <p:cNvPr id="3" name="İçerik Yer Tutucusu 2"/>
          <p:cNvSpPr>
            <a:spLocks noGrp="1"/>
          </p:cNvSpPr>
          <p:nvPr>
            <p:ph idx="1"/>
          </p:nvPr>
        </p:nvSpPr>
        <p:spPr/>
        <p:txBody>
          <a:bodyPr/>
          <a:lstStyle/>
          <a:p>
            <a:r>
              <a:rPr lang="tr-TR" dirty="0" err="1" smtClean="0"/>
              <a:t>Bep</a:t>
            </a:r>
            <a:r>
              <a:rPr lang="tr-TR" dirty="0" smtClean="0"/>
              <a:t> sürecini izlemek ve ilerlemeleri kaydetmek üzere BEP bireysel izleme çizelgesinin oluşturulması,</a:t>
            </a:r>
          </a:p>
          <a:p>
            <a:r>
              <a:rPr lang="tr-TR" dirty="0" smtClean="0"/>
              <a:t>Bu çizelgede öğrencinin gelişim alanlarında neleri yapıp neleri yapamayacağı kabaca değerlendirilir.</a:t>
            </a:r>
            <a:endParaRPr lang="tr-TR" dirty="0"/>
          </a:p>
        </p:txBody>
      </p:sp>
    </p:spTree>
    <p:extLst>
      <p:ext uri="{BB962C8B-B14F-4D97-AF65-F5344CB8AC3E}">
        <p14:creationId xmlns:p14="http://schemas.microsoft.com/office/powerpoint/2010/main" val="30395953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158</TotalTime>
  <Words>866</Words>
  <Application>Microsoft Office PowerPoint</Application>
  <PresentationFormat>Ekran Gösterisi (4:3)</PresentationFormat>
  <Paragraphs>87</Paragraphs>
  <Slides>45</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45</vt:i4>
      </vt:variant>
    </vt:vector>
  </HeadingPairs>
  <TitlesOfParts>
    <vt:vector size="54" baseType="lpstr">
      <vt:lpstr>Arial</vt:lpstr>
      <vt:lpstr>Comic Sans MS</vt:lpstr>
      <vt:lpstr>Courier New</vt:lpstr>
      <vt:lpstr>Garamond</vt:lpstr>
      <vt:lpstr>Tahoma</vt:lpstr>
      <vt:lpstr>Times New Roman</vt:lpstr>
      <vt:lpstr>Verdana</vt:lpstr>
      <vt:lpstr>Wingdings</vt:lpstr>
      <vt:lpstr>Organik</vt:lpstr>
      <vt:lpstr> BİREYSELLEŞTİRİLMİŞ EĞİTİM PROGRAMI  </vt:lpstr>
      <vt:lpstr>PowerPoint Sunusu</vt:lpstr>
      <vt:lpstr>PowerPoint Sunusu</vt:lpstr>
      <vt:lpstr>Bep Hazırlamak Zorunlu Mudur?</vt:lpstr>
      <vt:lpstr>PowerPoint Sunusu</vt:lpstr>
      <vt:lpstr>Kimin İçin Bep</vt:lpstr>
      <vt:lpstr>Bep Ekibi</vt:lpstr>
      <vt:lpstr>Bep Ekibinin Görevleri</vt:lpstr>
      <vt:lpstr>Bep Ekibinin Diğer Görevleri</vt:lpstr>
      <vt:lpstr>Bep Bireysel İzleme Çizelgesi</vt:lpstr>
      <vt:lpstr>PowerPoint Sunusu</vt:lpstr>
      <vt:lpstr>PowerPoint Sunusu</vt:lpstr>
      <vt:lpstr>BEP’in Uygulanışı</vt:lpstr>
      <vt:lpstr>Bep Ekibi Kimlerden Oluşur?</vt:lpstr>
      <vt:lpstr>Bep Ekibi İlk Toplantısı</vt:lpstr>
      <vt:lpstr>İkinci Bep Toplantısı</vt:lpstr>
      <vt:lpstr>Bep Dosyasının İçeriği</vt:lpstr>
      <vt:lpstr>PowerPoint Sunusu</vt:lpstr>
      <vt:lpstr>Örnek UDA ve KDA</vt:lpstr>
      <vt:lpstr>PowerPoint Sunusu</vt:lpstr>
      <vt:lpstr>PowerPoint Sunusu</vt:lpstr>
      <vt:lpstr>Örnek BÖP </vt:lpstr>
      <vt:lpstr>PowerPoint Sunusu</vt:lpstr>
      <vt:lpstr>PowerPoint Sunusu</vt:lpstr>
      <vt:lpstr>PowerPoint Sunusu</vt:lpstr>
      <vt:lpstr>PowerPoint Sunusu</vt:lpstr>
      <vt:lpstr>PowerPoint Sunusu</vt:lpstr>
      <vt:lpstr>PowerPoint Sunusu</vt:lpstr>
      <vt:lpstr>PowerPoint Sunusu</vt:lpstr>
      <vt:lpstr>Rehberlik Araştırma Merkezi Yönlendirme Süreci</vt:lpstr>
      <vt:lpstr>PowerPoint Sunusu</vt:lpstr>
      <vt:lpstr>PowerPoint Sunusu</vt:lpstr>
      <vt:lpstr>PowerPoint Sunusu</vt:lpstr>
      <vt:lpstr>PowerPoint Sunusu</vt:lpstr>
      <vt:lpstr>Formlar</vt:lpstr>
      <vt:lpstr>Formları Kimler Doldurmalı?</vt:lpstr>
      <vt:lpstr>PowerPoint Sunusu</vt:lpstr>
      <vt:lpstr>Üstün Yetenekli Bireyler </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Bireyselleştirilmiş Eğitim Planı</dc:title>
  <dc:creator>altug</dc:creator>
  <cp:lastModifiedBy>FUJİTSU</cp:lastModifiedBy>
  <cp:revision>20</cp:revision>
  <dcterms:created xsi:type="dcterms:W3CDTF">2018-10-13T20:09:34Z</dcterms:created>
  <dcterms:modified xsi:type="dcterms:W3CDTF">2019-04-17T05:34:28Z</dcterms:modified>
</cp:coreProperties>
</file>